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14" r:id="rId5"/>
    <p:sldId id="332" r:id="rId6"/>
    <p:sldId id="316" r:id="rId7"/>
    <p:sldId id="321" r:id="rId8"/>
    <p:sldId id="324" r:id="rId9"/>
    <p:sldId id="322" r:id="rId10"/>
    <p:sldId id="325" r:id="rId11"/>
    <p:sldId id="313" r:id="rId12"/>
    <p:sldId id="328" r:id="rId13"/>
  </p:sldIdLst>
  <p:sldSz cx="9144000" cy="6858000" type="screen4x3"/>
  <p:notesSz cx="6642100" cy="9779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eneva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eneva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eneva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enev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372C2"/>
    <a:srgbClr val="009400"/>
    <a:srgbClr val="008700"/>
    <a:srgbClr val="1F68B0"/>
    <a:srgbClr val="0082C8"/>
    <a:srgbClr val="2A5FC2"/>
    <a:srgbClr val="006B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08" autoAdjust="0"/>
  </p:normalViewPr>
  <p:slideViewPr>
    <p:cSldViewPr>
      <p:cViewPr varScale="1">
        <p:scale>
          <a:sx n="95" d="100"/>
          <a:sy n="95" d="100"/>
        </p:scale>
        <p:origin x="16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rley Eibhlin" userId="7f2db224-aeaf-4884-8b2a-771ef1742299" providerId="ADAL" clId="{E1D51534-4DEB-4E39-BCD8-FBE598FA4DE9}"/>
    <pc:docChg chg="modSld">
      <pc:chgData name="Curley Eibhlin" userId="7f2db224-aeaf-4884-8b2a-771ef1742299" providerId="ADAL" clId="{E1D51534-4DEB-4E39-BCD8-FBE598FA4DE9}" dt="2026-03-19T13:05:11.875" v="111" actId="113"/>
      <pc:docMkLst>
        <pc:docMk/>
      </pc:docMkLst>
      <pc:sldChg chg="modSp mod">
        <pc:chgData name="Curley Eibhlin" userId="7f2db224-aeaf-4884-8b2a-771ef1742299" providerId="ADAL" clId="{E1D51534-4DEB-4E39-BCD8-FBE598FA4DE9}" dt="2026-03-19T13:05:11.875" v="111" actId="113"/>
        <pc:sldMkLst>
          <pc:docMk/>
          <pc:sldMk cId="4189258023" sldId="332"/>
        </pc:sldMkLst>
        <pc:spChg chg="mod">
          <ac:chgData name="Curley Eibhlin" userId="7f2db224-aeaf-4884-8b2a-771ef1742299" providerId="ADAL" clId="{E1D51534-4DEB-4E39-BCD8-FBE598FA4DE9}" dt="2026-03-19T13:05:11.875" v="111" actId="113"/>
          <ac:spMkLst>
            <pc:docMk/>
            <pc:sldMk cId="4189258023" sldId="332"/>
            <ac:spMk id="6" creationId="{9E77FD5E-D353-C1E6-6B70-9CED2E4D0B2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F526020-7738-C794-102A-CCEE66B3D11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5050" y="852488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44CF8C3-70CD-4CEF-B906-95504ACA597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16000" y="4645025"/>
            <a:ext cx="5591175" cy="440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8425" tIns="49213" rIns="98425" bIns="49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9890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95300" algn="l" defTabSz="9890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89013" algn="l" defTabSz="9890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484313" algn="l" defTabSz="9890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978025" algn="l" defTabSz="9890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58DBCCA-92E8-33C6-1BE4-99E3EA818C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E5376813-5F27-D367-4F53-F12F4643C5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z="4300">
              <a:solidFill>
                <a:srgbClr val="006600"/>
              </a:solidFill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6E1AE-936E-9D17-A924-F5400615B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6F06FFB-C7C1-3789-AD74-9C81016E8C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9C6F607-4A62-2729-02DE-3EA560536A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z="4300">
              <a:solidFill>
                <a:srgbClr val="006600"/>
              </a:solidFill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942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0FAE4314-6CE0-993E-5597-CE87A4B7B4BB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26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0084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785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78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4428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1161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079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7213" y="1827213"/>
            <a:ext cx="3132137" cy="4725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1827213"/>
            <a:ext cx="3133725" cy="4725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5035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2541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3676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847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703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879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>
            <a:extLst>
              <a:ext uri="{FF2B5EF4-FFF2-40B4-BE49-F238E27FC236}">
                <a16:creationId xmlns:a16="http://schemas.microsoft.com/office/drawing/2014/main" id="{636CA46B-13A7-3D48-298E-FC6FD1F44884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5">
            <a:extLst>
              <a:ext uri="{FF2B5EF4-FFF2-40B4-BE49-F238E27FC236}">
                <a16:creationId xmlns:a16="http://schemas.microsoft.com/office/drawing/2014/main" id="{D490A573-DC5E-42CF-F2AB-CF07D3263B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827213" y="1827213"/>
            <a:ext cx="6418262" cy="472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 "/>
        <a:defRPr sz="2000" b="1">
          <a:solidFill>
            <a:srgbClr val="1F68B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w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7DB23D7-4912-4DF2-2F9A-21C53FED9428}"/>
              </a:ext>
            </a:extLst>
          </p:cNvPr>
          <p:cNvSpPr txBox="1"/>
          <p:nvPr/>
        </p:nvSpPr>
        <p:spPr>
          <a:xfrm>
            <a:off x="1115616" y="1484784"/>
            <a:ext cx="7380312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IE" sz="3600" b="1" dirty="0">
                <a:solidFill>
                  <a:srgbClr val="008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Energy and Carbon </a:t>
            </a:r>
          </a:p>
          <a:p>
            <a:pPr algn="ctr"/>
            <a:r>
              <a:rPr lang="en-IE" sz="3600" b="1" dirty="0">
                <a:solidFill>
                  <a:srgbClr val="008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Council</a:t>
            </a:r>
            <a:r>
              <a:rPr lang="en-IE" sz="3600" dirty="0">
                <a:solidFill>
                  <a:srgbClr val="008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IE" sz="3600" b="1" dirty="0">
                <a:solidFill>
                  <a:srgbClr val="008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March 2026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C8C624-D532-0D0F-3D0D-F014A3ADF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88640"/>
            <a:ext cx="1984248" cy="548640"/>
          </a:xfrm>
          <a:prstGeom prst="rect">
            <a:avLst/>
          </a:prstGeom>
        </p:spPr>
      </p:pic>
      <p:pic>
        <p:nvPicPr>
          <p:cNvPr id="20" name="Picture 19" descr="A blue and green cityscape&#10;&#10;AI-generated content may be incorrect.">
            <a:extLst>
              <a:ext uri="{FF2B5EF4-FFF2-40B4-BE49-F238E27FC236}">
                <a16:creationId xmlns:a16="http://schemas.microsoft.com/office/drawing/2014/main" id="{7505BCB3-407A-B8B2-1921-F18353BAA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6" y="3269815"/>
            <a:ext cx="7164288" cy="358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87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7471F-DAE2-606D-CDEF-85E9BC3B3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1C305C-B05C-59D6-DFC6-27E4AA0F17F8}"/>
              </a:ext>
            </a:extLst>
          </p:cNvPr>
          <p:cNvSpPr txBox="1"/>
          <p:nvPr/>
        </p:nvSpPr>
        <p:spPr>
          <a:xfrm>
            <a:off x="3059832" y="163801"/>
            <a:ext cx="6264696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 i="0" u="none" strike="noStrike" dirty="0">
                <a:solidFill>
                  <a:srgbClr val="008700"/>
                </a:solidFill>
                <a:effectLst/>
                <a:latin typeface="Arial"/>
                <a:cs typeface="Arial"/>
              </a:rPr>
              <a:t>Energy </a:t>
            </a:r>
            <a:r>
              <a:rPr lang="en-US" sz="3200" b="1" dirty="0">
                <a:solidFill>
                  <a:srgbClr val="008700"/>
                </a:solidFill>
                <a:latin typeface="Arial"/>
                <a:cs typeface="Arial"/>
              </a:rPr>
              <a:t>Management System</a:t>
            </a:r>
            <a:endParaRPr lang="en-IE" sz="3200" b="1" dirty="0">
              <a:solidFill>
                <a:srgbClr val="008700"/>
              </a:solidFill>
            </a:endParaRPr>
          </a:p>
        </p:txBody>
      </p:sp>
      <p:pic>
        <p:nvPicPr>
          <p:cNvPr id="2" name="Picture 1" descr="A diagram of energy efficiency&#10;&#10;AI-generated content may be incorrect.">
            <a:extLst>
              <a:ext uri="{FF2B5EF4-FFF2-40B4-BE49-F238E27FC236}">
                <a16:creationId xmlns:a16="http://schemas.microsoft.com/office/drawing/2014/main" id="{83A0790C-37F9-9F3B-536D-6B802771C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628800"/>
            <a:ext cx="3860919" cy="3911758"/>
          </a:xfrm>
          <a:prstGeom prst="rect">
            <a:avLst/>
          </a:prstGeom>
        </p:spPr>
      </p:pic>
      <p:pic>
        <p:nvPicPr>
          <p:cNvPr id="3" name="Picture 2" descr="A diagram of a strategy&#10;&#10;AI-generated content may be incorrect.">
            <a:extLst>
              <a:ext uri="{FF2B5EF4-FFF2-40B4-BE49-F238E27FC236}">
                <a16:creationId xmlns:a16="http://schemas.microsoft.com/office/drawing/2014/main" id="{FE3DE010-3B67-EBFB-CE31-C1C318CFE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580" y="1167197"/>
            <a:ext cx="5304420" cy="30348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77FD5E-D353-C1E6-6B70-9CED2E4D0B25}"/>
              </a:ext>
            </a:extLst>
          </p:cNvPr>
          <p:cNvSpPr txBox="1"/>
          <p:nvPr/>
        </p:nvSpPr>
        <p:spPr>
          <a:xfrm>
            <a:off x="3635896" y="4429756"/>
            <a:ext cx="51125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 fontAlgn="base">
              <a:buFont typeface="Wingdings" panose="05000000000000000000" pitchFamily="2" charset="2"/>
              <a:buChar char="Ø"/>
            </a:pPr>
            <a:r>
              <a:rPr lang="en-US" sz="2400" i="0" u="none" strike="noStrike" dirty="0">
                <a:solidFill>
                  <a:srgbClr val="002060"/>
                </a:solidFill>
                <a:effectLst/>
                <a:latin typeface="Arial"/>
                <a:cs typeface="Arial"/>
              </a:rPr>
              <a:t>Climate</a:t>
            </a:r>
            <a:r>
              <a:rPr lang="en-US" sz="240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Arial"/>
                <a:cs typeface="Arial"/>
              </a:rPr>
              <a:t> First Steering Committee</a:t>
            </a:r>
          </a:p>
          <a:p>
            <a:pPr marL="342900" indent="-342900" algn="l" rtl="0" fontAlgn="base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Energy Team </a:t>
            </a:r>
          </a:p>
          <a:p>
            <a:pPr marL="342900" indent="-342900" algn="l" rtl="0" fontAlgn="base">
              <a:buFont typeface="Wingdings" panose="05000000000000000000" pitchFamily="2" charset="2"/>
              <a:buChar char="Ø"/>
            </a:pPr>
            <a:endParaRPr lang="en-US" sz="2400" i="1" dirty="0">
              <a:solidFill>
                <a:schemeClr val="accent2">
                  <a:lumMod val="75000"/>
                </a:schemeClr>
              </a:solidFill>
              <a:effectLst/>
              <a:latin typeface="Arial"/>
              <a:cs typeface="Arial"/>
            </a:endParaRPr>
          </a:p>
          <a:p>
            <a:pPr algn="l" rtl="0" fontAlgn="base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SEAI Awards</a:t>
            </a:r>
          </a:p>
          <a:p>
            <a:pPr marL="342900" indent="-342900" algn="l" rtl="0" fontAlgn="base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Arial"/>
                <a:cs typeface="Arial"/>
              </a:rPr>
              <a:t>2019 Leadership in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Public Sector</a:t>
            </a:r>
          </a:p>
          <a:p>
            <a:pPr marL="342900" indent="-342900" algn="l" rtl="0" fontAlgn="base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Arial"/>
                <a:cs typeface="Arial"/>
              </a:rPr>
              <a:t>2021 Energy Team of th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e Year</a:t>
            </a:r>
            <a:endParaRPr lang="en-US" sz="2400" dirty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9258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30;g37d78dab994_0_0">
            <a:extLst>
              <a:ext uri="{FF2B5EF4-FFF2-40B4-BE49-F238E27FC236}">
                <a16:creationId xmlns:a16="http://schemas.microsoft.com/office/drawing/2014/main" id="{D10CC2DE-4350-FD6A-E451-728E97899AF4}"/>
              </a:ext>
            </a:extLst>
          </p:cNvPr>
          <p:cNvSpPr txBox="1">
            <a:spLocks noGrp="1"/>
          </p:cNvSpPr>
          <p:nvPr/>
        </p:nvSpPr>
        <p:spPr>
          <a:xfrm>
            <a:off x="3131840" y="116632"/>
            <a:ext cx="5328592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E" b="1" dirty="0" err="1">
                <a:solidFill>
                  <a:srgbClr val="008700"/>
                </a:solidFill>
              </a:rPr>
              <a:t>dlr</a:t>
            </a:r>
            <a:r>
              <a:rPr lang="en-IE" b="1" dirty="0">
                <a:solidFill>
                  <a:srgbClr val="008700"/>
                </a:solidFill>
              </a:rPr>
              <a:t> Energy Use </a:t>
            </a:r>
            <a:r>
              <a:rPr lang="en-IE" sz="2400" b="1" dirty="0">
                <a:solidFill>
                  <a:srgbClr val="008700"/>
                </a:solidFill>
              </a:rPr>
              <a:t>(2024)</a:t>
            </a:r>
            <a:endParaRPr lang="en-US" sz="2400" b="1" dirty="0">
              <a:solidFill>
                <a:srgbClr val="0087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B2C86B-5131-1BA6-E2D3-C7455E6CE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430" y="2708920"/>
            <a:ext cx="6019140" cy="20238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9110C5-A0F7-BD67-4BFA-B0C77C749E8E}"/>
              </a:ext>
            </a:extLst>
          </p:cNvPr>
          <p:cNvSpPr txBox="1"/>
          <p:nvPr/>
        </p:nvSpPr>
        <p:spPr>
          <a:xfrm>
            <a:off x="395536" y="1268760"/>
            <a:ext cx="8640960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r>
              <a:rPr lang="en-US" sz="2800" b="1" kern="0" dirty="0">
                <a:solidFill>
                  <a:schemeClr val="accent2"/>
                </a:solidFill>
                <a:latin typeface="Arial"/>
                <a:cs typeface="Calibri"/>
                <a:sym typeface="Arial"/>
              </a:rPr>
              <a:t>24,500</a:t>
            </a:r>
            <a:r>
              <a:rPr lang="en-US" sz="2800" kern="0" dirty="0">
                <a:solidFill>
                  <a:schemeClr val="accent2"/>
                </a:solidFill>
                <a:latin typeface="Arial"/>
                <a:cs typeface="Calibri"/>
                <a:sym typeface="Arial"/>
              </a:rPr>
              <a:t> Public Lights 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cs typeface="Calibri"/>
                <a:sym typeface="Arial"/>
              </a:rPr>
              <a:t>1</a:t>
            </a:r>
            <a:r>
              <a:rPr lang="en-US" sz="2800" b="1" kern="0" dirty="0">
                <a:solidFill>
                  <a:schemeClr val="accent2"/>
                </a:solidFill>
                <a:latin typeface="Arial"/>
                <a:cs typeface="Calibri"/>
                <a:sym typeface="Arial"/>
              </a:rPr>
              <a:t>20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cs typeface="Calibri"/>
                <a:sym typeface="Arial"/>
              </a:rPr>
              <a:t> </a:t>
            </a:r>
            <a:r>
              <a:rPr lang="en-US" sz="2800" kern="0" dirty="0">
                <a:solidFill>
                  <a:schemeClr val="accent2"/>
                </a:solidFill>
                <a:latin typeface="Arial"/>
                <a:cs typeface="Calibri"/>
                <a:sym typeface="Arial"/>
              </a:rPr>
              <a:t>B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cs typeface="Calibri"/>
                <a:sym typeface="Arial"/>
              </a:rPr>
              <a:t>uilding</a:t>
            </a:r>
            <a:r>
              <a:rPr lang="en-US" sz="2800" kern="0" dirty="0">
                <a:solidFill>
                  <a:schemeClr val="accent2"/>
                </a:solidFill>
                <a:latin typeface="Arial"/>
                <a:cs typeface="Calibri"/>
                <a:sym typeface="Arial"/>
              </a:rPr>
              <a:t>s   </a:t>
            </a:r>
            <a:r>
              <a:rPr lang="en-US" sz="2800" b="1" kern="0" dirty="0">
                <a:solidFill>
                  <a:schemeClr val="accent2"/>
                </a:solidFill>
                <a:latin typeface="Arial"/>
                <a:cs typeface="Calibri"/>
                <a:sym typeface="Arial"/>
              </a:rPr>
              <a:t>326 </a:t>
            </a:r>
            <a:r>
              <a:rPr lang="en-US" sz="2800" kern="0" dirty="0">
                <a:solidFill>
                  <a:schemeClr val="accent2"/>
                </a:solidFill>
                <a:latin typeface="Arial"/>
                <a:cs typeface="Calibri"/>
                <a:sym typeface="Arial"/>
              </a:rPr>
              <a:t>Vehicles</a:t>
            </a:r>
            <a:endParaRPr lang="en-US" sz="2800" kern="0" dirty="0">
              <a:solidFill>
                <a:schemeClr val="accent2"/>
              </a:solidFill>
              <a:latin typeface="Arial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FE46A2-DC7B-37CC-E1A9-4E35B174B8ED}"/>
              </a:ext>
            </a:extLst>
          </p:cNvPr>
          <p:cNvSpPr txBox="1"/>
          <p:nvPr/>
        </p:nvSpPr>
        <p:spPr>
          <a:xfrm>
            <a:off x="2483768" y="5445224"/>
            <a:ext cx="4806358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Arial"/>
                <a:cs typeface="Arial"/>
              </a:rPr>
              <a:t>€4.52 million - </a:t>
            </a:r>
            <a:r>
              <a:rPr lang="en-GB" sz="2400" dirty="0" err="1">
                <a:solidFill>
                  <a:srgbClr val="002060"/>
                </a:solidFill>
                <a:latin typeface="Arial"/>
                <a:cs typeface="Arial"/>
              </a:rPr>
              <a:t>dlr</a:t>
            </a:r>
            <a:r>
              <a:rPr lang="en-GB" sz="24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400" dirty="0">
                <a:solidFill>
                  <a:srgbClr val="002060"/>
                </a:solidFill>
                <a:latin typeface="Arial"/>
                <a:cs typeface="Arial"/>
              </a:rPr>
              <a:t>energy spend </a:t>
            </a:r>
          </a:p>
          <a:p>
            <a:endParaRPr lang="en-GB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750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9DABF2-0FBE-8F87-CB73-427C2A4CD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238" y="1019973"/>
            <a:ext cx="6192688" cy="31732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8B3047-EDDC-72CD-D2D0-37D7EC4FA353}"/>
              </a:ext>
            </a:extLst>
          </p:cNvPr>
          <p:cNvSpPr txBox="1"/>
          <p:nvPr/>
        </p:nvSpPr>
        <p:spPr>
          <a:xfrm>
            <a:off x="2555776" y="188640"/>
            <a:ext cx="640871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i="0" u="none" strike="noStrike" dirty="0">
                <a:solidFill>
                  <a:srgbClr val="008700"/>
                </a:solidFill>
                <a:effectLst/>
                <a:latin typeface="Arial" panose="020B0604020202020204" pitchFamily="34" charset="0"/>
              </a:rPr>
              <a:t>Energy Efficiency &amp; Carbon Targets</a:t>
            </a:r>
            <a:endParaRPr lang="en-IE" sz="2700" b="1" dirty="0">
              <a:solidFill>
                <a:srgbClr val="008700"/>
              </a:solidFill>
            </a:endParaRP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C34ABA89-4B7D-711D-4F37-C0A4C4828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724665"/>
              </p:ext>
            </p:extLst>
          </p:nvPr>
        </p:nvGraphicFramePr>
        <p:xfrm>
          <a:off x="210552" y="4217476"/>
          <a:ext cx="8753936" cy="2433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6336">
                  <a:extLst>
                    <a:ext uri="{9D8B030D-6E8A-4147-A177-3AD203B41FA5}">
                      <a16:colId xmlns:a16="http://schemas.microsoft.com/office/drawing/2014/main" val="3062147480"/>
                    </a:ext>
                  </a:extLst>
                </a:gridCol>
                <a:gridCol w="1616018">
                  <a:extLst>
                    <a:ext uri="{9D8B030D-6E8A-4147-A177-3AD203B41FA5}">
                      <a16:colId xmlns:a16="http://schemas.microsoft.com/office/drawing/2014/main" val="2195849720"/>
                    </a:ext>
                  </a:extLst>
                </a:gridCol>
                <a:gridCol w="4141582">
                  <a:extLst>
                    <a:ext uri="{9D8B030D-6E8A-4147-A177-3AD203B41FA5}">
                      <a16:colId xmlns:a16="http://schemas.microsoft.com/office/drawing/2014/main" val="3331643189"/>
                    </a:ext>
                  </a:extLst>
                </a:gridCol>
              </a:tblGrid>
              <a:tr h="748706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Sector 2030 Target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err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dlr</a:t>
                      </a:r>
                      <a:r>
                        <a:rPr lang="en-IE" sz="16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2024 Performance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14605"/>
                  </a:ext>
                </a:extLst>
              </a:tr>
              <a:tr h="526867">
                <a:tc>
                  <a:txBody>
                    <a:bodyPr/>
                    <a:lstStyle/>
                    <a:p>
                      <a:r>
                        <a:rPr lang="en-IE" sz="16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 Energy Efficiency target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55.7%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2009</a:t>
                      </a:r>
                      <a:endParaRPr lang="en-IE" sz="16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396363"/>
                  </a:ext>
                </a:extLst>
              </a:tr>
              <a:tr h="526867">
                <a:tc>
                  <a:txBody>
                    <a:bodyPr/>
                    <a:lstStyle/>
                    <a:p>
                      <a:r>
                        <a:rPr lang="en-IE" sz="16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 carbon emissions (GHG) reduction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51.7%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2016-2018 average – this includes electricity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511958"/>
                  </a:ext>
                </a:extLst>
              </a:tr>
              <a:tr h="526867">
                <a:tc>
                  <a:txBody>
                    <a:bodyPr/>
                    <a:lstStyle/>
                    <a:p>
                      <a:r>
                        <a:rPr lang="en-IE"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 direct emissions reduction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25.8%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2016-2018 average –</a:t>
                      </a:r>
                      <a:r>
                        <a:rPr lang="en-IE" sz="16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thermal and transport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823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778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0;g37d78dab994_0_0">
            <a:extLst>
              <a:ext uri="{FF2B5EF4-FFF2-40B4-BE49-F238E27FC236}">
                <a16:creationId xmlns:a16="http://schemas.microsoft.com/office/drawing/2014/main" id="{DED8F1A2-C9EC-CF2B-AB95-656F7AB41A19}"/>
              </a:ext>
            </a:extLst>
          </p:cNvPr>
          <p:cNvSpPr txBox="1">
            <a:spLocks noGrp="1"/>
          </p:cNvSpPr>
          <p:nvPr/>
        </p:nvSpPr>
        <p:spPr>
          <a:xfrm>
            <a:off x="2843808" y="188640"/>
            <a:ext cx="5616624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2700" b="1" dirty="0">
                <a:solidFill>
                  <a:srgbClr val="008700"/>
                </a:solidFill>
              </a:rPr>
              <a:t>Ballyogan Operations Centre</a:t>
            </a:r>
            <a:endParaRPr sz="2700" b="1" dirty="0">
              <a:solidFill>
                <a:srgbClr val="008700"/>
              </a:solidFill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D49C9AD-E951-DEB8-F71E-029879CD6459}"/>
              </a:ext>
            </a:extLst>
          </p:cNvPr>
          <p:cNvSpPr>
            <a:spLocks noGrp="1"/>
          </p:cNvSpPr>
          <p:nvPr/>
        </p:nvSpPr>
        <p:spPr>
          <a:xfrm>
            <a:off x="0" y="1478145"/>
            <a:ext cx="9149602" cy="1656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en-IE" b="1" dirty="0" err="1">
                <a:solidFill>
                  <a:srgbClr val="002060"/>
                </a:solidFill>
              </a:rPr>
              <a:t>Ballyogan</a:t>
            </a:r>
            <a:r>
              <a:rPr lang="en-IE" b="1" dirty="0">
                <a:solidFill>
                  <a:srgbClr val="002060"/>
                </a:solidFill>
              </a:rPr>
              <a:t> Operations Centre:</a:t>
            </a:r>
            <a:r>
              <a:rPr lang="en-IE" dirty="0">
                <a:solidFill>
                  <a:srgbClr val="002060"/>
                </a:solidFill>
              </a:rPr>
              <a:t> This site has reduced its direct emissions by over 99% through the installation of heat pumps.</a:t>
            </a:r>
          </a:p>
          <a:p>
            <a:pPr marL="114300" indent="0">
              <a:buNone/>
            </a:pPr>
            <a:r>
              <a:rPr lang="en-IE" dirty="0">
                <a:solidFill>
                  <a:srgbClr val="002060"/>
                </a:solidFill>
              </a:rPr>
              <a:t>Additionally, imported electricity from the grid has been substantially reduced due to 172kW solar PV installation</a:t>
            </a:r>
          </a:p>
          <a:p>
            <a:endParaRPr lang="en-IE" dirty="0">
              <a:solidFill>
                <a:schemeClr val="tx1"/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66303F3-561E-E133-D964-08AEC615B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3672"/>
            <a:ext cx="5004048" cy="292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603DB9-6DAD-CD2C-BDBD-B5EE1F2DA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3620235"/>
            <a:ext cx="4083529" cy="304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31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B3EFFA-A722-36D5-CBAF-9BE9DAE60489}"/>
              </a:ext>
            </a:extLst>
          </p:cNvPr>
          <p:cNvSpPr txBox="1"/>
          <p:nvPr/>
        </p:nvSpPr>
        <p:spPr>
          <a:xfrm>
            <a:off x="3512324" y="210228"/>
            <a:ext cx="352839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i="0" u="none" strike="noStrike" dirty="0">
                <a:solidFill>
                  <a:srgbClr val="008700"/>
                </a:solidFill>
                <a:effectLst/>
                <a:latin typeface="Arial" panose="020B0604020202020204" pitchFamily="34" charset="0"/>
              </a:rPr>
              <a:t>Public Lighting </a:t>
            </a:r>
            <a:endParaRPr lang="en-IE" sz="2700" b="1" dirty="0">
              <a:solidFill>
                <a:srgbClr val="008700"/>
              </a:solidFill>
            </a:endParaRPr>
          </a:p>
        </p:txBody>
      </p:sp>
      <p:sp>
        <p:nvSpPr>
          <p:cNvPr id="5" name="Google Shape;329;g37d78dab994_0_0">
            <a:extLst>
              <a:ext uri="{FF2B5EF4-FFF2-40B4-BE49-F238E27FC236}">
                <a16:creationId xmlns:a16="http://schemas.microsoft.com/office/drawing/2014/main" id="{931B4EDC-2393-613F-2602-DF8D2FC5FB34}"/>
              </a:ext>
            </a:extLst>
          </p:cNvPr>
          <p:cNvSpPr txBox="1">
            <a:spLocks noGrp="1"/>
          </p:cNvSpPr>
          <p:nvPr/>
        </p:nvSpPr>
        <p:spPr>
          <a:xfrm>
            <a:off x="89756" y="1484784"/>
            <a:ext cx="8820472" cy="5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IE" sz="2400" b="1" dirty="0">
                <a:solidFill>
                  <a:srgbClr val="002060"/>
                </a:solidFill>
              </a:rPr>
              <a:t>Public Lighting LED Roll-out</a:t>
            </a:r>
            <a:br>
              <a:rPr lang="en-IE" sz="2400" dirty="0">
                <a:solidFill>
                  <a:srgbClr val="002060"/>
                </a:solidFill>
              </a:rPr>
            </a:br>
            <a:r>
              <a:rPr lang="en-IE" sz="2400" dirty="0">
                <a:solidFill>
                  <a:srgbClr val="002060"/>
                </a:solidFill>
              </a:rPr>
              <a:t>By end 2025, </a:t>
            </a:r>
            <a:r>
              <a:rPr lang="en-IE" sz="2400" dirty="0" err="1">
                <a:solidFill>
                  <a:srgbClr val="002060"/>
                </a:solidFill>
              </a:rPr>
              <a:t>dlr</a:t>
            </a:r>
            <a:r>
              <a:rPr lang="en-IE" sz="2400" dirty="0">
                <a:solidFill>
                  <a:srgbClr val="002060"/>
                </a:solidFill>
              </a:rPr>
              <a:t> had converted 93.4% 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IE" sz="2400" dirty="0">
                <a:solidFill>
                  <a:srgbClr val="002060"/>
                </a:solidFill>
              </a:rPr>
              <a:t>of street lamps to LEDs</a:t>
            </a:r>
          </a:p>
          <a:p>
            <a:pPr marL="0" lvl="0" indent="0">
              <a:buSzPct val="100000"/>
              <a:buNone/>
            </a:pPr>
            <a:r>
              <a:rPr lang="en-IE" sz="1200" i="1" dirty="0">
                <a:solidFill>
                  <a:srgbClr val="002060"/>
                </a:solidFill>
              </a:rPr>
              <a:t>Solar streetlight (100% off grid) on Hyde Road, Dalkey </a:t>
            </a:r>
            <a:endParaRPr lang="en-IE" sz="12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lang="en-IE" sz="70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9600" dirty="0"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50"/>
              <a:buNone/>
            </a:pPr>
            <a:endParaRPr sz="9600" dirty="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5000"/>
              <a:buNone/>
            </a:pPr>
            <a:endParaRPr sz="24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F353A4B-90D2-4DD2-4599-8F0E352CD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72372"/>
            <a:ext cx="4430068" cy="276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7EF1F0B1-302B-994B-901E-2AA30952E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302" y="3861048"/>
            <a:ext cx="4430068" cy="270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354FC2-CB2F-46E6-02C9-0B9655DFD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552" y="842044"/>
            <a:ext cx="2490328" cy="299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11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0;g37d78dab994_0_0">
            <a:extLst>
              <a:ext uri="{FF2B5EF4-FFF2-40B4-BE49-F238E27FC236}">
                <a16:creationId xmlns:a16="http://schemas.microsoft.com/office/drawing/2014/main" id="{B39BD08E-56AA-03E7-7A83-A878088CED69}"/>
              </a:ext>
            </a:extLst>
          </p:cNvPr>
          <p:cNvSpPr txBox="1">
            <a:spLocks noGrp="1"/>
          </p:cNvSpPr>
          <p:nvPr/>
        </p:nvSpPr>
        <p:spPr>
          <a:xfrm>
            <a:off x="3851920" y="188640"/>
            <a:ext cx="1584176" cy="62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2700" b="1" dirty="0">
                <a:solidFill>
                  <a:srgbClr val="008700"/>
                </a:solidFill>
              </a:rPr>
              <a:t>Fleet</a:t>
            </a:r>
            <a:endParaRPr sz="2700" b="1" dirty="0">
              <a:solidFill>
                <a:srgbClr val="008700"/>
              </a:solidFill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FEB60C6-AA16-AD9D-4AE8-F723185363AD}"/>
              </a:ext>
            </a:extLst>
          </p:cNvPr>
          <p:cNvSpPr>
            <a:spLocks noGrp="1"/>
          </p:cNvSpPr>
          <p:nvPr/>
        </p:nvSpPr>
        <p:spPr>
          <a:xfrm>
            <a:off x="35496" y="1988840"/>
            <a:ext cx="9073008" cy="4201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en-IE" sz="2000" b="1" dirty="0">
                <a:solidFill>
                  <a:srgbClr val="002060"/>
                </a:solidFill>
              </a:rPr>
              <a:t>Fleet Management</a:t>
            </a:r>
          </a:p>
          <a:p>
            <a:pPr marL="114300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algn="just">
              <a:buAutoNum type="arabicPeriod"/>
            </a:pPr>
            <a:r>
              <a:rPr lang="en-IE" dirty="0">
                <a:solidFill>
                  <a:srgbClr val="002060"/>
                </a:solidFill>
              </a:rPr>
              <a:t>20 new </a:t>
            </a:r>
            <a:r>
              <a:rPr lang="en-IE" b="1" dirty="0">
                <a:solidFill>
                  <a:srgbClr val="002060"/>
                </a:solidFill>
              </a:rPr>
              <a:t>H.V.O. vehicles </a:t>
            </a:r>
            <a:r>
              <a:rPr lang="en-IE" dirty="0">
                <a:solidFill>
                  <a:srgbClr val="002060"/>
                </a:solidFill>
              </a:rPr>
              <a:t>overall total </a:t>
            </a:r>
            <a:r>
              <a:rPr lang="en-IE" b="1" dirty="0">
                <a:solidFill>
                  <a:srgbClr val="002060"/>
                </a:solidFill>
              </a:rPr>
              <a:t>39</a:t>
            </a:r>
            <a:endParaRPr lang="en-IE" dirty="0">
              <a:solidFill>
                <a:srgbClr val="002060"/>
              </a:solidFill>
            </a:endParaRPr>
          </a:p>
          <a:p>
            <a:pPr algn="just">
              <a:buAutoNum type="arabicPeriod"/>
            </a:pPr>
            <a:r>
              <a:rPr lang="en-IE" dirty="0">
                <a:solidFill>
                  <a:srgbClr val="002060"/>
                </a:solidFill>
              </a:rPr>
              <a:t>6 new </a:t>
            </a:r>
            <a:r>
              <a:rPr lang="en-IE" b="1" dirty="0">
                <a:solidFill>
                  <a:srgbClr val="002060"/>
                </a:solidFill>
              </a:rPr>
              <a:t>Electric Vehicles </a:t>
            </a:r>
            <a:r>
              <a:rPr lang="en-IE" dirty="0">
                <a:solidFill>
                  <a:srgbClr val="002060"/>
                </a:solidFill>
              </a:rPr>
              <a:t>overall total </a:t>
            </a:r>
            <a:r>
              <a:rPr lang="en-IE" b="1" dirty="0">
                <a:solidFill>
                  <a:srgbClr val="002060"/>
                </a:solidFill>
              </a:rPr>
              <a:t>34</a:t>
            </a:r>
          </a:p>
          <a:p>
            <a:pPr algn="just">
              <a:buAutoNum type="arabicPeriod"/>
            </a:pPr>
            <a:r>
              <a:rPr lang="en-IE" dirty="0">
                <a:solidFill>
                  <a:srgbClr val="002060"/>
                </a:solidFill>
              </a:rPr>
              <a:t>Integrated a new </a:t>
            </a:r>
            <a:r>
              <a:rPr lang="en-IE" b="1" dirty="0">
                <a:solidFill>
                  <a:srgbClr val="002060"/>
                </a:solidFill>
              </a:rPr>
              <a:t>Telematics and Fleet Management System</a:t>
            </a:r>
          </a:p>
          <a:p>
            <a:pPr algn="just">
              <a:buAutoNum type="arabicPeriod"/>
            </a:pPr>
            <a:r>
              <a:rPr lang="en-IE" dirty="0">
                <a:solidFill>
                  <a:srgbClr val="002060"/>
                </a:solidFill>
              </a:rPr>
              <a:t>New </a:t>
            </a:r>
            <a:r>
              <a:rPr lang="en-IE" b="1" dirty="0">
                <a:solidFill>
                  <a:srgbClr val="002060"/>
                </a:solidFill>
              </a:rPr>
              <a:t>Fleet Policy </a:t>
            </a:r>
            <a:r>
              <a:rPr lang="en-IE" dirty="0">
                <a:solidFill>
                  <a:srgbClr val="002060"/>
                </a:solidFill>
              </a:rPr>
              <a:t>adopted by Leadership Team</a:t>
            </a:r>
          </a:p>
          <a:p>
            <a:pPr>
              <a:buAutoNum type="arabicPeriod"/>
            </a:pPr>
            <a:r>
              <a:rPr lang="en-IE" dirty="0">
                <a:solidFill>
                  <a:srgbClr val="002060"/>
                </a:solidFill>
              </a:rPr>
              <a:t>Developing a </a:t>
            </a:r>
            <a:r>
              <a:rPr lang="en-IE" b="1" dirty="0">
                <a:solidFill>
                  <a:srgbClr val="002060"/>
                </a:solidFill>
              </a:rPr>
              <a:t>Fleet Transition and Funding Strategy </a:t>
            </a:r>
            <a:r>
              <a:rPr lang="en-IE" dirty="0">
                <a:solidFill>
                  <a:srgbClr val="002060"/>
                </a:solidFill>
              </a:rPr>
              <a:t>for transitioning the fleet over the next 10 years. </a:t>
            </a:r>
          </a:p>
          <a:p>
            <a:pPr marL="114300" indent="0">
              <a:buNone/>
            </a:pPr>
            <a:endParaRPr lang="en-IE" dirty="0">
              <a:solidFill>
                <a:schemeClr val="tx1"/>
              </a:solidFill>
            </a:endParaRPr>
          </a:p>
          <a:p>
            <a:pPr>
              <a:buAutoNum type="arabicPeriod"/>
            </a:pPr>
            <a:endParaRPr lang="en-IE" dirty="0">
              <a:solidFill>
                <a:schemeClr val="tx1"/>
              </a:solidFill>
            </a:endParaRPr>
          </a:p>
        </p:txBody>
      </p:sp>
      <p:pic>
        <p:nvPicPr>
          <p:cNvPr id="6" name="Picture 5" descr="A group of white vans in a parking lot&#10;&#10;AI-generated content may be incorrect.">
            <a:extLst>
              <a:ext uri="{FF2B5EF4-FFF2-40B4-BE49-F238E27FC236}">
                <a16:creationId xmlns:a16="http://schemas.microsoft.com/office/drawing/2014/main" id="{76E077CB-4BAA-A8CD-3D87-F12A48ABE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44059"/>
            <a:ext cx="3995936" cy="266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53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99971B0-F7E8-2B6F-4261-23D512A8CF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-357188" y="2286000"/>
            <a:ext cx="8491538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br>
              <a:rPr lang="en-GB" altLang="en-US" sz="3600" dirty="0">
                <a:solidFill>
                  <a:srgbClr val="0082C8"/>
                </a:solidFill>
              </a:rPr>
            </a:br>
            <a:r>
              <a:rPr lang="en-GB" altLang="en-US" sz="3600" dirty="0">
                <a:solidFill>
                  <a:srgbClr val="0082C8"/>
                </a:solidFill>
              </a:rPr>
              <a:t>		</a:t>
            </a:r>
            <a:endParaRPr lang="en-GB" altLang="en-US" sz="1100" dirty="0">
              <a:solidFill>
                <a:srgbClr val="0082C8"/>
              </a:solidFill>
            </a:endParaRPr>
          </a:p>
        </p:txBody>
      </p:sp>
      <p:pic>
        <p:nvPicPr>
          <p:cNvPr id="12291" name="Picture 25">
            <a:extLst>
              <a:ext uri="{FF2B5EF4-FFF2-40B4-BE49-F238E27FC236}">
                <a16:creationId xmlns:a16="http://schemas.microsoft.com/office/drawing/2014/main" id="{981BF1A0-B38F-0CA8-8CDC-D517A75A5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>
            <a:extLst>
              <a:ext uri="{FF2B5EF4-FFF2-40B4-BE49-F238E27FC236}">
                <a16:creationId xmlns:a16="http://schemas.microsoft.com/office/drawing/2014/main" id="{6D40C605-7167-F1B6-ECCD-AA0FA2152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9438" y="6215063"/>
            <a:ext cx="2000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Char char=" "/>
              <a:defRPr sz="2000" b="1">
                <a:solidFill>
                  <a:srgbClr val="1F68B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83FDE8F-9B61-4EB9-B2C1-0E5B03BA1138}" type="slidenum">
              <a:rPr lang="en-US" altLang="en-US" sz="1200" b="0">
                <a:solidFill>
                  <a:srgbClr val="898989"/>
                </a:solidFill>
                <a:latin typeface="Geneva" charset="0"/>
                <a:cs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IE" altLang="en-US" sz="1200" b="0">
              <a:solidFill>
                <a:schemeClr val="tx1"/>
              </a:solidFill>
              <a:latin typeface="Geneva" charset="0"/>
            </a:endParaRPr>
          </a:p>
        </p:txBody>
      </p:sp>
      <p:sp>
        <p:nvSpPr>
          <p:cNvPr id="6" name="Google Shape;330;g37d78dab994_0_0">
            <a:extLst>
              <a:ext uri="{FF2B5EF4-FFF2-40B4-BE49-F238E27FC236}">
                <a16:creationId xmlns:a16="http://schemas.microsoft.com/office/drawing/2014/main" id="{EC2E0FDD-0483-CA41-D61C-36385A1ABA30}"/>
              </a:ext>
            </a:extLst>
          </p:cNvPr>
          <p:cNvSpPr txBox="1">
            <a:spLocks noGrp="1"/>
          </p:cNvSpPr>
          <p:nvPr/>
        </p:nvSpPr>
        <p:spPr>
          <a:xfrm>
            <a:off x="3203848" y="100623"/>
            <a:ext cx="4522344" cy="62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2700" b="1" dirty="0">
                <a:solidFill>
                  <a:srgbClr val="008700"/>
                </a:solidFill>
              </a:rPr>
              <a:t>Reduce Your Use </a:t>
            </a:r>
            <a:endParaRPr sz="2700" b="1" dirty="0">
              <a:solidFill>
                <a:srgbClr val="0087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4771CE-4D90-BF79-B49F-CA9DFA732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545" y="644007"/>
            <a:ext cx="5114455" cy="34300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0054B1-E242-192F-5401-FF82C1EE82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813" y="3899121"/>
            <a:ext cx="2066419" cy="29263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F7F3CC-87EB-04A3-70D6-4F96E3DE9F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03771"/>
            <a:ext cx="4029545" cy="22828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A59996-FC42-5C82-40D5-E2783F98A7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9940" y="4056680"/>
            <a:ext cx="3406116" cy="2768798"/>
          </a:xfrm>
          <a:prstGeom prst="rect">
            <a:avLst/>
          </a:prstGeom>
        </p:spPr>
      </p:pic>
      <p:pic>
        <p:nvPicPr>
          <p:cNvPr id="4" name="Picture 3" descr="A person covering her face with a sweater over her face&#10;&#10;AI-generated content may be incorrect.">
            <a:extLst>
              <a:ext uri="{FF2B5EF4-FFF2-40B4-BE49-F238E27FC236}">
                <a16:creationId xmlns:a16="http://schemas.microsoft.com/office/drawing/2014/main" id="{316B8173-3D31-7540-A3F5-02C56FCAC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64" y="4193235"/>
            <a:ext cx="2359823" cy="26654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D8A62-4143-5924-1261-D53A92C83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248AA2-CB7E-8F0A-6862-0B2D7CADE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343" y="3847856"/>
            <a:ext cx="3112657" cy="3112657"/>
          </a:xfrm>
          <a:prstGeom prst="rect">
            <a:avLst/>
          </a:prstGeom>
        </p:spPr>
      </p:pic>
      <p:sp>
        <p:nvSpPr>
          <p:cNvPr id="12290" name="Rectangle 2">
            <a:extLst>
              <a:ext uri="{FF2B5EF4-FFF2-40B4-BE49-F238E27FC236}">
                <a16:creationId xmlns:a16="http://schemas.microsoft.com/office/drawing/2014/main" id="{A23616D1-3AF9-2FC9-CA72-7C7FC19C4D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-357188" y="2286000"/>
            <a:ext cx="8491538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br>
              <a:rPr lang="en-GB" altLang="en-US" sz="3600" dirty="0">
                <a:solidFill>
                  <a:srgbClr val="0082C8"/>
                </a:solidFill>
              </a:rPr>
            </a:br>
            <a:r>
              <a:rPr lang="en-GB" altLang="en-US" sz="3600" dirty="0">
                <a:solidFill>
                  <a:srgbClr val="0082C8"/>
                </a:solidFill>
              </a:rPr>
              <a:t>		</a:t>
            </a:r>
            <a:endParaRPr lang="en-GB" altLang="en-US" sz="1100" dirty="0">
              <a:solidFill>
                <a:srgbClr val="0082C8"/>
              </a:solidFill>
            </a:endParaRPr>
          </a:p>
        </p:txBody>
      </p:sp>
      <p:pic>
        <p:nvPicPr>
          <p:cNvPr id="12291" name="Picture 25">
            <a:extLst>
              <a:ext uri="{FF2B5EF4-FFF2-40B4-BE49-F238E27FC236}">
                <a16:creationId xmlns:a16="http://schemas.microsoft.com/office/drawing/2014/main" id="{B9816D99-F49C-281B-DBEF-A9A909D4C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>
            <a:extLst>
              <a:ext uri="{FF2B5EF4-FFF2-40B4-BE49-F238E27FC236}">
                <a16:creationId xmlns:a16="http://schemas.microsoft.com/office/drawing/2014/main" id="{577BD78A-1DFC-5853-3597-AA5568119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9438" y="6215063"/>
            <a:ext cx="2000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Char char=" "/>
              <a:defRPr sz="2000" b="1">
                <a:solidFill>
                  <a:srgbClr val="1F68B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83FDE8F-9B61-4EB9-B2C1-0E5B03BA1138}" type="slidenum">
              <a:rPr lang="en-US" altLang="en-US" sz="1200" b="0">
                <a:solidFill>
                  <a:srgbClr val="898989"/>
                </a:solidFill>
                <a:latin typeface="Geneva" charset="0"/>
                <a:cs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IE" altLang="en-US" sz="1200" b="0">
              <a:solidFill>
                <a:schemeClr val="tx1"/>
              </a:solidFill>
              <a:latin typeface="Geneva" charset="0"/>
            </a:endParaRPr>
          </a:p>
        </p:txBody>
      </p:sp>
      <p:sp>
        <p:nvSpPr>
          <p:cNvPr id="6" name="Google Shape;330;g37d78dab994_0_0">
            <a:extLst>
              <a:ext uri="{FF2B5EF4-FFF2-40B4-BE49-F238E27FC236}">
                <a16:creationId xmlns:a16="http://schemas.microsoft.com/office/drawing/2014/main" id="{6AF42A0D-54B2-4CE2-633A-0080B8C57DD4}"/>
              </a:ext>
            </a:extLst>
          </p:cNvPr>
          <p:cNvSpPr txBox="1">
            <a:spLocks noGrp="1"/>
          </p:cNvSpPr>
          <p:nvPr/>
        </p:nvSpPr>
        <p:spPr>
          <a:xfrm>
            <a:off x="3347864" y="114566"/>
            <a:ext cx="3384376" cy="62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2700" b="1" dirty="0">
                <a:solidFill>
                  <a:srgbClr val="008700"/>
                </a:solidFill>
              </a:rPr>
              <a:t>Upcoming Events</a:t>
            </a:r>
            <a:endParaRPr sz="2700" b="1" dirty="0">
              <a:solidFill>
                <a:srgbClr val="0087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7A2946-F069-C0D7-82CD-33E5C4D76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186" y="2792501"/>
            <a:ext cx="1830299" cy="18302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E6A2AF-F4A4-0112-158A-60E662AC970C}"/>
              </a:ext>
            </a:extLst>
          </p:cNvPr>
          <p:cNvSpPr txBox="1"/>
          <p:nvPr/>
        </p:nvSpPr>
        <p:spPr>
          <a:xfrm>
            <a:off x="3172670" y="1050480"/>
            <a:ext cx="66975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b="1" dirty="0">
              <a:solidFill>
                <a:srgbClr val="008700"/>
              </a:solidFill>
            </a:endParaRPr>
          </a:p>
          <a:p>
            <a:r>
              <a:rPr lang="en-IE" b="1" dirty="0">
                <a:solidFill>
                  <a:schemeClr val="accent6">
                    <a:lumMod val="75000"/>
                  </a:schemeClr>
                </a:solidFill>
              </a:rPr>
              <a:t>11-17 May 2026</a:t>
            </a:r>
          </a:p>
          <a:p>
            <a:r>
              <a:rPr lang="en-IE" b="1" dirty="0">
                <a:solidFill>
                  <a:srgbClr val="002060"/>
                </a:solidFill>
              </a:rPr>
              <a:t>www.dublinclimateactionweek.ie</a:t>
            </a:r>
          </a:p>
          <a:p>
            <a:endParaRPr lang="en-IE" b="1" dirty="0">
              <a:solidFill>
                <a:srgbClr val="009400"/>
              </a:solidFill>
            </a:endParaRPr>
          </a:p>
          <a:p>
            <a:endParaRPr lang="en-IE" b="1" dirty="0">
              <a:solidFill>
                <a:srgbClr val="009400"/>
              </a:solidFill>
            </a:endParaRPr>
          </a:p>
          <a:p>
            <a:r>
              <a:rPr lang="en-IE" b="1" dirty="0">
                <a:solidFill>
                  <a:srgbClr val="2372C2"/>
                </a:solidFill>
              </a:rPr>
              <a:t>Energy Upgrade Event </a:t>
            </a:r>
          </a:p>
          <a:p>
            <a:r>
              <a:rPr lang="en-IE" b="1" dirty="0">
                <a:solidFill>
                  <a:srgbClr val="2372C2"/>
                </a:solidFill>
              </a:rPr>
              <a:t>Saturday 10 October 2026</a:t>
            </a:r>
          </a:p>
          <a:p>
            <a:r>
              <a:rPr lang="en-IE" b="1" dirty="0">
                <a:solidFill>
                  <a:srgbClr val="2372C2"/>
                </a:solidFill>
              </a:rPr>
              <a:t>County Hall, Dún Laoghaire</a:t>
            </a:r>
          </a:p>
          <a:p>
            <a:endParaRPr lang="en-IE" b="1" dirty="0">
              <a:solidFill>
                <a:srgbClr val="2372C2"/>
              </a:solidFill>
            </a:endParaRPr>
          </a:p>
          <a:p>
            <a:endParaRPr lang="en-IE" b="1" dirty="0">
              <a:solidFill>
                <a:srgbClr val="2372C2"/>
              </a:solidFill>
            </a:endParaRPr>
          </a:p>
          <a:p>
            <a:r>
              <a:rPr lang="en-IE" b="1">
                <a:solidFill>
                  <a:srgbClr val="2372C2"/>
                </a:solidFill>
              </a:rPr>
              <a:t>Survey</a:t>
            </a:r>
            <a:endParaRPr lang="en-IE" b="1" dirty="0">
              <a:solidFill>
                <a:srgbClr val="2372C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417856-C241-BF6E-07C8-4DAF456802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8" y="1362519"/>
            <a:ext cx="1916483" cy="121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8484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neva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CF5CC8DE9013468B3EA175FD6B2544" ma:contentTypeVersion="18" ma:contentTypeDescription="Create a new document." ma:contentTypeScope="" ma:versionID="a72f608cfbc065f8eeeb5dcb4adffb99">
  <xsd:schema xmlns:xsd="http://www.w3.org/2001/XMLSchema" xmlns:xs="http://www.w3.org/2001/XMLSchema" xmlns:p="http://schemas.microsoft.com/office/2006/metadata/properties" xmlns:ns2="50644dce-10c6-4dd2-a277-3ca4b7dbfddf" xmlns:ns3="1f4275ed-4ff4-44e2-8668-dda62b3b0274" targetNamespace="http://schemas.microsoft.com/office/2006/metadata/properties" ma:root="true" ma:fieldsID="a58ad4758aac5be5fd093cc97f51b2cf" ns2:_="" ns3:_="">
    <xsd:import namespace="50644dce-10c6-4dd2-a277-3ca4b7dbfddf"/>
    <xsd:import namespace="1f4275ed-4ff4-44e2-8668-dda62b3b02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44dce-10c6-4dd2-a277-3ca4b7dbfd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d6b322c-bc7c-4716-b6d1-786b4dc958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4275ed-4ff4-44e2-8668-dda62b3b027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f9a7ad2-07c8-43cb-bad6-201101f3e155}" ma:internalName="TaxCatchAll" ma:showField="CatchAllData" ma:web="1f4275ed-4ff4-44e2-8668-dda62b3b02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4275ed-4ff4-44e2-8668-dda62b3b0274" xsi:nil="true"/>
    <lcf76f155ced4ddcb4097134ff3c332f xmlns="50644dce-10c6-4dd2-a277-3ca4b7dbfdd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DD687A4-D169-45AC-A61F-D7C6FF6DF0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644dce-10c6-4dd2-a277-3ca4b7dbfddf"/>
    <ds:schemaRef ds:uri="1f4275ed-4ff4-44e2-8668-dda62b3b02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D70B4C-0BBF-468E-B4D1-D0A76C79DF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664384-AA8B-4D22-80CB-6B2C41D4FF72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1f4275ed-4ff4-44e2-8668-dda62b3b0274"/>
    <ds:schemaRef ds:uri="http://www.w3.org/XML/1998/namespace"/>
    <ds:schemaRef ds:uri="50644dce-10c6-4dd2-a277-3ca4b7dbfddf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269</Words>
  <Application>Microsoft Office PowerPoint</Application>
  <PresentationFormat>On-screen Show (4:3)</PresentationFormat>
  <Paragraphs>61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Geneva</vt:lpstr>
      <vt:lpstr>Times</vt:lpstr>
      <vt:lpstr>Verdana</vt:lpstr>
      <vt:lpstr>Wingdings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   </vt:lpstr>
    </vt:vector>
  </TitlesOfParts>
  <Company>Zinc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</dc:creator>
  <cp:lastModifiedBy>Curley Eibhlin</cp:lastModifiedBy>
  <cp:revision>197</cp:revision>
  <dcterms:created xsi:type="dcterms:W3CDTF">2005-03-22T10:51:42Z</dcterms:created>
  <dcterms:modified xsi:type="dcterms:W3CDTF">2026-03-19T13:05:16Z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0x010100ACCF5CC8DE9013468B3EA175FD6B2544</vt:lpwstr>
  </property>
  <property fmtid="{D5CDD505-2E9C-101B-9397-08002B2CF9AE}" pid="3" name="MediaServiceImageTags">
    <vt:lpwstr/>
  </property>
</Properties>
</file>