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3" r:id="rId2"/>
    <p:sldMasterId id="2147483648" r:id="rId3"/>
  </p:sldMasterIdLst>
  <p:notesMasterIdLst>
    <p:notesMasterId r:id="rId24"/>
  </p:notesMasterIdLst>
  <p:sldIdLst>
    <p:sldId id="256" r:id="rId4"/>
    <p:sldId id="281" r:id="rId5"/>
    <p:sldId id="276" r:id="rId6"/>
    <p:sldId id="278" r:id="rId7"/>
    <p:sldId id="279" r:id="rId8"/>
    <p:sldId id="282" r:id="rId9"/>
    <p:sldId id="260" r:id="rId10"/>
    <p:sldId id="259" r:id="rId11"/>
    <p:sldId id="261" r:id="rId12"/>
    <p:sldId id="262" r:id="rId13"/>
    <p:sldId id="263" r:id="rId14"/>
    <p:sldId id="264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1E1"/>
    <a:srgbClr val="EB9658"/>
    <a:srgbClr val="3E4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8C47E-777A-4497-A779-D74FFBA22AD5}" v="454" dt="2023-11-07T20:23:00.933"/>
    <p1510:client id="{DB9F8DE1-08BF-45BF-8C5E-28330929C70C}" v="3" dt="2023-11-07T08:50:06.039"/>
    <p1510:client id="{FDE4E830-62BB-4010-BB09-48516F871199}" v="41" dt="2023-11-07T08:48:4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5197db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2485197db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485197db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85197dbe5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85197dbe5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85197dbe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85197dbe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85197dbe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85197dbe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9c2306c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9c2306c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9c2306c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49c2306c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9c2306c2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9c2306c2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9c2306c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9c2306c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85197dbe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85197dbe5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85197dbe5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85197dbe5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85197dbe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485197dbe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85197dbe5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85197dbe5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85197dbe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85197dbe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85197dbe5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85197dbe5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85197dbe5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485197dbe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9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9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5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3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9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1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4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6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8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897A-6A14-E043-85E5-A59F7346CB3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226-DA69-334B-895B-1C813D51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DE97-3C5F-D542-8E49-5787980257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E584-409D-5447-A9C7-7E68B1AA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89/fnagi.2022.924784" TargetMode="External"/><Relationship Id="rId3" Type="http://schemas.openxmlformats.org/officeDocument/2006/relationships/hyperlink" Target="https://doi.org/10.1111/nyas.13859" TargetMode="External"/><Relationship Id="rId7" Type="http://schemas.openxmlformats.org/officeDocument/2006/relationships/hyperlink" Target="https://doi.org/10.3390/jcm1209321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S1353-8020(11)70036-0" TargetMode="External"/><Relationship Id="rId5" Type="http://schemas.openxmlformats.org/officeDocument/2006/relationships/hyperlink" Target="https://doi.org/10.1186/s13063-021-05560-7" TargetMode="External"/><Relationship Id="rId10" Type="http://schemas.openxmlformats.org/officeDocument/2006/relationships/hyperlink" Target="https://doi.org/10.1177/0305735614552720" TargetMode="External"/><Relationship Id="rId4" Type="http://schemas.openxmlformats.org/officeDocument/2006/relationships/hyperlink" Target="https://doi.org/10.2147/COPD.S4077" TargetMode="External"/><Relationship Id="rId9" Type="http://schemas.openxmlformats.org/officeDocument/2006/relationships/hyperlink" Target="https://doi.org/10.4103/2395-2296.1984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nyas.14848" TargetMode="External"/><Relationship Id="rId7" Type="http://schemas.openxmlformats.org/officeDocument/2006/relationships/hyperlink" Target="https://doi.org/10.3389/fnhum.2014.0059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111/jgs.12682" TargetMode="External"/><Relationship Id="rId5" Type="http://schemas.openxmlformats.org/officeDocument/2006/relationships/hyperlink" Target="https://doi.org/10.1186/s12904-019-0397-6" TargetMode="External"/><Relationship Id="rId4" Type="http://schemas.openxmlformats.org/officeDocument/2006/relationships/hyperlink" Target="https://doi.org/10.1016/j.aip.2017.02.00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LEr-zP3fc" TargetMode="External"/><Relationship Id="rId2" Type="http://schemas.openxmlformats.org/officeDocument/2006/relationships/hyperlink" Target="https://www.youtube.com/watch?v=IT_tW3EVDK8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pzenDIwFll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08280-400B-9ABE-5E9C-37149224CAC5}"/>
              </a:ext>
            </a:extLst>
          </p:cNvPr>
          <p:cNvSpPr/>
          <p:nvPr/>
        </p:nvSpPr>
        <p:spPr>
          <a:xfrm>
            <a:off x="-12561" y="-12560"/>
            <a:ext cx="1507252" cy="5174901"/>
          </a:xfrm>
          <a:prstGeom prst="rect">
            <a:avLst/>
          </a:prstGeom>
          <a:solidFill>
            <a:srgbClr val="3E4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playing a harp&#10;&#10;Description automatically generated">
            <a:extLst>
              <a:ext uri="{FF2B5EF4-FFF2-40B4-BE49-F238E27FC236}">
                <a16:creationId xmlns:a16="http://schemas.microsoft.com/office/drawing/2014/main" id="{C909BD44-6F61-A5D2-8E04-CEC388ED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09" y="-4514"/>
            <a:ext cx="7749791" cy="5146248"/>
          </a:xfrm>
          <a:prstGeom prst="rect">
            <a:avLst/>
          </a:prstGeom>
        </p:spPr>
      </p:pic>
      <p:sp>
        <p:nvSpPr>
          <p:cNvPr id="62" name="Google Shape;62;p14"/>
          <p:cNvSpPr/>
          <p:nvPr/>
        </p:nvSpPr>
        <p:spPr>
          <a:xfrm>
            <a:off x="117670" y="1549344"/>
            <a:ext cx="4530957" cy="1705500"/>
          </a:xfrm>
          <a:prstGeom prst="rect">
            <a:avLst/>
          </a:prstGeom>
          <a:solidFill>
            <a:srgbClr val="EB965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-110302" y="1762908"/>
            <a:ext cx="4870939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" sz="4800" b="1">
                <a:latin typeface="Times New Roman"/>
                <a:ea typeface="Times New Roman"/>
                <a:cs typeface="Times New Roman"/>
                <a:sym typeface="Times New Roman"/>
              </a:rPr>
              <a:t>Music Therapy</a:t>
            </a:r>
            <a:br>
              <a:rPr lang="en" sz="4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3600" b="1">
                <a:latin typeface="Times New Roman"/>
                <a:ea typeface="Times New Roman"/>
                <a:cs typeface="Times New Roman"/>
                <a:sym typeface="Times New Roman"/>
              </a:rPr>
              <a:t>Róisín Hayes </a:t>
            </a:r>
            <a:endParaRPr lang="en-US" sz="4800" b="1" i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812925" y="3637975"/>
            <a:ext cx="1482600" cy="116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r="40134"/>
          <a:stretch/>
        </p:blipFill>
        <p:spPr>
          <a:xfrm>
            <a:off x="3812925" y="3745375"/>
            <a:ext cx="14826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 descr="GettyImages-655934001533700375.jpg"/>
          <p:cNvPicPr preferRelativeResize="0"/>
          <p:nvPr/>
        </p:nvPicPr>
        <p:blipFill rotWithShape="1">
          <a:blip r:embed="rId3">
            <a:alphaModFix/>
          </a:blip>
          <a:srcRect l="17580" t="6572" b="5915"/>
          <a:stretch/>
        </p:blipFill>
        <p:spPr>
          <a:xfrm>
            <a:off x="0" y="-7775"/>
            <a:ext cx="7095000" cy="51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5317800" y="9725"/>
            <a:ext cx="3826200" cy="51591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5317800" y="9725"/>
            <a:ext cx="2224800" cy="6501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57142"/>
              <a:buFont typeface="Calibri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MOVEMENT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572000" y="795675"/>
            <a:ext cx="4388100" cy="42033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Planning and sustaining movement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Motivation and trust during PT sessions (music may enhance the experience of PT)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Elements of music (rhythm, pitch, melodies) in targeting motor support. (eg. Rhythmic Auditory Stimulation)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Using musical instruments during PT sessions (Therapeutic Instrumental musical performance (TIMP)).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Reduction in Ataxic movement.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Stride length, balance, cadence. 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Tollerating sitting/standing.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Movement for expression. 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108419" y="2683565"/>
            <a:ext cx="3794700" cy="12006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‘RAS has been found to be highly effective in gait training for stroke patients and for those with Parkinson’s disease’ (Kobinata et. Al. 2016).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50" y="178825"/>
            <a:ext cx="4187276" cy="22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750" y="2571750"/>
            <a:ext cx="4187275" cy="23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5">
            <a:alphaModFix/>
          </a:blip>
          <a:srcRect l="2883" r="2892"/>
          <a:stretch/>
        </p:blipFill>
        <p:spPr>
          <a:xfrm>
            <a:off x="135299" y="181752"/>
            <a:ext cx="4681051" cy="228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300" y="2571750"/>
            <a:ext cx="4681051" cy="23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29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r="2477" b="10506"/>
          <a:stretch/>
        </p:blipFill>
        <p:spPr>
          <a:xfrm>
            <a:off x="4288600" y="136350"/>
            <a:ext cx="4720463" cy="1961699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4">
            <a:alphaModFix/>
          </a:blip>
          <a:srcRect l="3753" t="7876"/>
          <a:stretch/>
        </p:blipFill>
        <p:spPr>
          <a:xfrm>
            <a:off x="145913" y="2889500"/>
            <a:ext cx="3718749" cy="210352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5">
            <a:alphaModFix/>
          </a:blip>
          <a:srcRect t="8999"/>
          <a:stretch/>
        </p:blipFill>
        <p:spPr>
          <a:xfrm>
            <a:off x="4275225" y="2187125"/>
            <a:ext cx="4720475" cy="138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6">
            <a:alphaModFix/>
          </a:blip>
          <a:srcRect b="56444"/>
          <a:stretch/>
        </p:blipFill>
        <p:spPr>
          <a:xfrm>
            <a:off x="122700" y="1767050"/>
            <a:ext cx="3564937" cy="937138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700" y="136350"/>
            <a:ext cx="4036948" cy="149802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8600" y="3771050"/>
            <a:ext cx="2988700" cy="115522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/>
          <p:nvPr/>
        </p:nvSpPr>
        <p:spPr>
          <a:xfrm>
            <a:off x="2465925" y="0"/>
            <a:ext cx="4313400" cy="5143500"/>
          </a:xfrm>
          <a:prstGeom prst="rect">
            <a:avLst/>
          </a:prstGeom>
          <a:solidFill>
            <a:srgbClr val="DBCCB8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6" descr="how-music-could-revolutionize-dementia-care.jpg"/>
          <p:cNvPicPr preferRelativeResize="0"/>
          <p:nvPr/>
        </p:nvPicPr>
        <p:blipFill rotWithShape="1">
          <a:blip r:embed="rId3">
            <a:alphaModFix/>
          </a:blip>
          <a:srcRect l="24397" t="6305" r="50868"/>
          <a:stretch/>
        </p:blipFill>
        <p:spPr>
          <a:xfrm>
            <a:off x="0" y="0"/>
            <a:ext cx="2465924" cy="51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 descr="how-music-could-revolutionize-dementia-care.jpg"/>
          <p:cNvPicPr preferRelativeResize="0"/>
          <p:nvPr/>
        </p:nvPicPr>
        <p:blipFill rotWithShape="1">
          <a:blip r:embed="rId3">
            <a:alphaModFix/>
          </a:blip>
          <a:srcRect l="50595" t="2200" r="22692"/>
          <a:stretch/>
        </p:blipFill>
        <p:spPr>
          <a:xfrm>
            <a:off x="6635625" y="0"/>
            <a:ext cx="2508374" cy="51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2487150" y="603600"/>
            <a:ext cx="4169700" cy="29994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Executive functioning: problem solving, processing, planning, turn-taking attention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Activities of daily living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Visual and spatial neglect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Awareness and arousal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Meaningful occupation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Social skills and engagement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Learning and creativity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Memory and remenicence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92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o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Music encouraging arousal and alertness. 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741076" y="0"/>
            <a:ext cx="1763100" cy="6036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57142"/>
              <a:buFont typeface="Calibri"/>
              <a:buNone/>
            </a:pPr>
            <a:r>
              <a:rPr lang="en" b="1">
                <a:solidFill>
                  <a:srgbClr val="4F6128"/>
                </a:solidFill>
              </a:rPr>
              <a:t>Cognition</a:t>
            </a:r>
            <a:endParaRPr b="1">
              <a:solidFill>
                <a:srgbClr val="4F6128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2160600" y="3603075"/>
            <a:ext cx="4822800" cy="15699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improvisation, composition, and songwriting are used as therapeutic interventions to recover executive functions, because good processing speed, organization skills, creativity, cognitive flexibility, and self-monitoring are required in these activities.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(Thaut et al., 2009; Tomaino, 2013).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59B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50" y="75950"/>
            <a:ext cx="4796875" cy="1970391"/>
          </a:xfrm>
          <a:prstGeom prst="rect">
            <a:avLst/>
          </a:prstGeom>
          <a:noFill/>
          <a:ln w="1905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4">
            <a:alphaModFix/>
          </a:blip>
          <a:srcRect t="16611"/>
          <a:stretch/>
        </p:blipFill>
        <p:spPr>
          <a:xfrm>
            <a:off x="4269425" y="2651200"/>
            <a:ext cx="4796874" cy="1213950"/>
          </a:xfrm>
          <a:prstGeom prst="rect">
            <a:avLst/>
          </a:prstGeom>
          <a:noFill/>
          <a:ln w="1905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300" y="75950"/>
            <a:ext cx="3931251" cy="2377344"/>
          </a:xfrm>
          <a:prstGeom prst="rect">
            <a:avLst/>
          </a:prstGeom>
          <a:noFill/>
          <a:ln w="1905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198741"/>
            <a:ext cx="3931251" cy="1834584"/>
          </a:xfrm>
          <a:prstGeom prst="rect">
            <a:avLst/>
          </a:prstGeom>
          <a:noFill/>
          <a:ln w="1905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29" y="0"/>
            <a:ext cx="77075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1581250" y="308975"/>
            <a:ext cx="1817400" cy="72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Times New Roman"/>
                <a:ea typeface="Times New Roman"/>
                <a:cs typeface="Times New Roman"/>
                <a:sym typeface="Times New Roman"/>
              </a:rPr>
              <a:t>Sensory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999625" y="1454000"/>
            <a:ext cx="3227100" cy="2154406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2750" indent="-285750">
              <a:buSzPts val="1600"/>
              <a:buChar char="•"/>
            </a:pPr>
            <a:r>
              <a:rPr lang="en" sz="1600" dirty="0">
                <a:latin typeface="Times New Roman"/>
              </a:rPr>
              <a:t>Sensory awareness and </a:t>
            </a:r>
            <a:r>
              <a:rPr lang="en" sz="1600">
                <a:latin typeface="Times New Roman"/>
              </a:rPr>
              <a:t>integration </a:t>
            </a:r>
            <a:endParaRPr lang="en-US" sz="1600">
              <a:latin typeface="Times New Roman"/>
            </a:endParaRPr>
          </a:p>
          <a:p>
            <a:pPr marL="412750" indent="-285750">
              <a:buSzPts val="1600"/>
              <a:buChar char="•"/>
            </a:pPr>
            <a:r>
              <a:rPr lang="en" sz="1600" dirty="0">
                <a:latin typeface="Times New Roman"/>
              </a:rPr>
              <a:t>Familiarity and </a:t>
            </a:r>
            <a:r>
              <a:rPr lang="en" sz="1600">
                <a:latin typeface="Times New Roman"/>
              </a:rPr>
              <a:t>safety</a:t>
            </a:r>
            <a:endParaRPr lang="en-US" sz="1600">
              <a:latin typeface="Times New Roman"/>
            </a:endParaRPr>
          </a:p>
          <a:p>
            <a:pPr marL="412750" indent="-285750">
              <a:buSzPts val="1600"/>
              <a:buChar char="•"/>
            </a:pPr>
            <a:r>
              <a:rPr lang="en" sz="1600" dirty="0">
                <a:latin typeface="Times New Roman"/>
              </a:rPr>
              <a:t>Carefully considered </a:t>
            </a:r>
          </a:p>
          <a:p>
            <a:pPr marL="412750" indent="-285750">
              <a:buSzPts val="1600"/>
              <a:buChar char="•"/>
            </a:pPr>
            <a:r>
              <a:rPr lang="en" sz="1600">
                <a:latin typeface="Times New Roman"/>
              </a:rPr>
              <a:t>Sensory overload </a:t>
            </a:r>
          </a:p>
          <a:p>
            <a:pPr marL="412750" indent="-285750">
              <a:buSzPts val="1600"/>
              <a:buChar char="•"/>
            </a:pPr>
            <a:r>
              <a:rPr lang="en" sz="1600">
                <a:latin typeface="Times New Roman"/>
              </a:rPr>
              <a:t>Sensory deprivation</a:t>
            </a:r>
          </a:p>
          <a:p>
            <a:pPr marL="412750" indent="-285750">
              <a:buSzPts val="1600"/>
              <a:buChar char="•"/>
            </a:pPr>
            <a:r>
              <a:rPr lang="en" sz="1600">
                <a:latin typeface="Times New Roman"/>
              </a:rPr>
              <a:t>Appropriateness of music</a:t>
            </a:r>
          </a:p>
          <a:p>
            <a:pPr marL="412750" indent="-285750">
              <a:buSzPts val="1600"/>
              <a:buChar char="•"/>
            </a:pPr>
            <a:r>
              <a:rPr lang="en" sz="1600" dirty="0">
                <a:latin typeface="Times New Roman"/>
              </a:rPr>
              <a:t>Person </a:t>
            </a:r>
            <a:r>
              <a:rPr lang="en" sz="1600" dirty="0" err="1">
                <a:latin typeface="Times New Roman"/>
              </a:rPr>
              <a:t>centred</a:t>
            </a:r>
            <a:endParaRPr sz="1600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25" y="1642300"/>
            <a:ext cx="3991233" cy="22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788" y="1903975"/>
            <a:ext cx="4754212" cy="209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25" y="145400"/>
            <a:ext cx="5495524" cy="12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3325" y="145400"/>
            <a:ext cx="3356151" cy="1672550"/>
          </a:xfrm>
          <a:prstGeom prst="rect">
            <a:avLst/>
          </a:prstGeom>
          <a:noFill/>
          <a:ln w="1905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45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6989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Thank you for listening. 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47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References </a:t>
            </a:r>
            <a:endParaRPr sz="1800" b="1"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457200" y="680275"/>
            <a:ext cx="8229600" cy="428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Bella, Dotov, D., Bardy, B., &amp; Cock, V. C. (2018). Individualization of music‐based rhythmic auditory cueing in Parkinson’s disease.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Annals of the New York Academy of Sciences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1423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(1), 308–317.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https://doi.org/10.1111/nyas.13859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Bonilha, Onofre, F., Vieira, M. L., Prado, M. Y. A., &amp; Martinez, J. A. B. (2009). Effects of singing classes on pulmonary function and quality of life of COPD patients.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International Journal of Chronic Obstructive Pulmonary Disease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(default), 1–8.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https://doi.org/10.2147/COPD.S4077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Buard, Lattanzio, L., Stewart, R., Thompson, S., Sjoberg, K., Hookstadt, K., Morrow, M., Holden, S. K., Sillau, S., Thaut, M., &amp; Kluger, B. (2021). Randomized controlled trial of neurologic music therapy in Parkinson’s disease: research rehabilitation protocols for mechanistic and clinical investigations.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Current Controlled Trials in Cardiovascular Medicine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22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(1), 577–577.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https://doi.org/10.1186/s13063-021-05560-7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Cassileth, Vickers, A., &amp; Magill, L. (2003). Music therapy for mood disturbance during hospitalization for autologous stem cell transplantation - A randomized controlled trial.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Cancer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98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(12), 2723–2729. https://doi.org/10.1002/cncr.11842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de Dreu, van der Wilk, A. S. ., Poppe, E., Kwakkel, G., &amp; van Wegen, E. E. . (2012). Rehabilitation, exercise therapy and music in patients with Parkinson’s disease: a meta-analysis of the effects of music-based movement therapy on walking ability, balance and quality of life.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Parkinsonism &amp; Related Disorders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18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(S), S114–S119.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https://doi.org/10.1016/S1353-8020(11)70036-0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Giordano, Giglio, M., Sorrentino, I., Dell’Olio, F., Lorusso, P., Massaro, M., Tempesta, A., Limongelli, L., Selicato, L., Favia, G., Varrassi, G., &amp; Puntillo, F. (2023). Effect of Preoperative Music Therapy Versus Intravenous Midazolam on Anxiety, Sedation and Stress in Stomatology Surgery: A Randomized Controlled Study.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Journal of Clinical Medicine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12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(9), 3215–.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https://doi.org/10.3390/jcm12093215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Li, Zhang, Z., Zhou, Z., Su, J., Wu, X., Shi, B., &amp; Xu, J. (2022). Effect of music-based movement therapy on the freezing of gait in patients with Parkinson’s disease: A randomized controlled trial.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Frontiers in Aging Neuroscience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14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924784–924784.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https://doi.org/10.3389/fnagi.2022.924784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Mathew, Sundar, S., Subramaniam, E., &amp; Parmar, P. (2017). Music therapy as group singing improves Geriatric Depression Scale score and loneliness in institutionalized geriatric adults with mild depression: A randomized controlled study.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International Journal of Educational and Psychological Researches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3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(1), 6–10.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https://doi.org/10.4103/2395-2296.198415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North. (2014). Music, communication, relationship: A dual practitioner perspective from music therapy/speech and language therapy.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Psychology of Music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(6), 776–790.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https://doi.org/10.1177/0305735614552720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560" y="1"/>
            <a:ext cx="9244483" cy="51434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/>
          </a:p>
          <a:p>
            <a:pPr algn="ctr"/>
            <a:endParaRPr lang="en-US" sz="1350" dirty="0">
              <a:ea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952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Meet Róisín (BA, MA, NMT)</a:t>
            </a:r>
          </a:p>
        </p:txBody>
      </p:sp>
      <p:pic>
        <p:nvPicPr>
          <p:cNvPr id="4" name="Content Placeholder 3" descr="Róisín Haye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2974"/>
          <a:stretch/>
        </p:blipFill>
        <p:spPr>
          <a:xfrm>
            <a:off x="443328" y="700465"/>
            <a:ext cx="3859251" cy="431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03371" y="899699"/>
            <a:ext cx="4461672" cy="404864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IACAT registered Music Therapist. </a:t>
            </a:r>
          </a:p>
          <a:p>
            <a:pPr marL="0" indent="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marL="556895" lvl="1" indent="-213995">
              <a:buFont typeface="Calibri"/>
              <a:buChar char="-"/>
            </a:pPr>
            <a:r>
              <a:rPr lang="en-US" sz="1600" dirty="0">
                <a:latin typeface="Times New Roman"/>
                <a:cs typeface="Times New Roman"/>
              </a:rPr>
              <a:t>Music, trinity college</a:t>
            </a:r>
          </a:p>
          <a:p>
            <a:pPr marL="556895" lvl="1" indent="-213995"/>
            <a:r>
              <a:rPr lang="en-US" sz="1600" dirty="0">
                <a:latin typeface="Times New Roman"/>
                <a:cs typeface="Times New Roman"/>
              </a:rPr>
              <a:t>MA Music Therapy, UL (2020)</a:t>
            </a:r>
          </a:p>
          <a:p>
            <a:pPr marL="556895" lvl="1" indent="-213995"/>
            <a:r>
              <a:rPr lang="en-US" sz="1600" dirty="0">
                <a:latin typeface="Times New Roman"/>
                <a:cs typeface="Times New Roman"/>
              </a:rPr>
              <a:t>Neurologic Music Therapist (NMT) specialist.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Play piano, flute, guitar and sing.</a:t>
            </a:r>
          </a:p>
          <a:p>
            <a:pPr marL="299720" lvl="2" indent="0">
              <a:buNone/>
            </a:pPr>
            <a:endParaRPr lang="en-US" sz="1600" b="1" dirty="0">
              <a:latin typeface="Times New Roman"/>
              <a:cs typeface="Times New Roman"/>
            </a:endParaRPr>
          </a:p>
          <a:p>
            <a:pPr marL="299720" lvl="2" indent="0">
              <a:buNone/>
            </a:pPr>
            <a:r>
              <a:rPr lang="en-US" sz="1600" b="1" dirty="0">
                <a:latin typeface="Times New Roman"/>
                <a:cs typeface="Times New Roman"/>
              </a:rPr>
              <a:t>Roles </a:t>
            </a:r>
            <a:endParaRPr lang="en-US" sz="1600" dirty="0">
              <a:latin typeface="Times New Roman"/>
              <a:cs typeface="Times New Roman"/>
            </a:endParaRP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MT in the National Rehabilitation Hospital (NRH).</a:t>
            </a: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MT in St. James's hospital </a:t>
            </a: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CAYA Creative Arts Therapy service lead, Irish cancer Society.</a:t>
            </a: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Experienced healthcare assistant St. James’s Hospital.</a:t>
            </a: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Private work- Adults with ID, Children and adults ASD.</a:t>
            </a:r>
          </a:p>
          <a:p>
            <a:pPr marL="299720" lvl="2" indent="0">
              <a:buNone/>
            </a:pPr>
            <a:r>
              <a:rPr lang="en-US" sz="1600" dirty="0">
                <a:latin typeface="Times New Roman"/>
                <a:cs typeface="Times New Roman"/>
              </a:rPr>
              <a:t>Placements:</a:t>
            </a: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Special school setting </a:t>
            </a:r>
          </a:p>
          <a:p>
            <a:pPr marL="556895" lvl="2" indent="-257175"/>
            <a:r>
              <a:rPr lang="en-US" sz="1600" dirty="0">
                <a:latin typeface="Times New Roman"/>
                <a:cs typeface="Times New Roman"/>
              </a:rPr>
              <a:t>Childrens hospice setting.</a:t>
            </a:r>
          </a:p>
        </p:txBody>
      </p:sp>
      <p:pic>
        <p:nvPicPr>
          <p:cNvPr id="6" name="Picture 5" descr="logo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08" y="4105896"/>
            <a:ext cx="1277957" cy="600985"/>
          </a:xfrm>
          <a:prstGeom prst="rect">
            <a:avLst/>
          </a:prstGeom>
        </p:spPr>
      </p:pic>
      <p:pic>
        <p:nvPicPr>
          <p:cNvPr id="7" name="Picture 6" descr="AcademyofNeurologicalMusicThera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73" y="3859336"/>
            <a:ext cx="1119199" cy="11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457200" y="300125"/>
            <a:ext cx="8229600" cy="45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Popescu, Stahl, B., Wiernik, B. M., Haiduk, F., Zemanek, M., Helm, H., Matzinger, T., Beisteiner, R., &amp; Fitch, W. T. (2022). Melodic Intonation Therapy for aphasia: A multi‐level meta‐analysis of randomized controlled trials and individual participant data.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Annals of the New York Academy of Sciences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1516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(1), 76–84.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https://doi.org/10.1111/nyas.14848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Segall. (2017). The effect of group singing on the voice and swallow function of healthy, sedentary, older adults: A pilot study.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Arts in Psychotherapy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55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40–45.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https://doi.org/10.1016/j.aip.2017.02.007</a:t>
            </a:r>
            <a:endParaRPr sz="115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Tamplin, Baker, F. A., Grocke, D., Brazzale, D. J., Pretto, J. J., Ruehland, W. R., Buttifant, M., Brown, D. J., &amp; Berlowitz, D. J. (2013). Effect of Singing on Respiratory Function, Voice, and Mood After Quadriplegia: A Randomized Controlled Trial.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Archives of Physical Medicine and Rehabilitation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94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(3), 426–434. https://doi.org/10.1016/j.apmr.2012.10.006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Warth, Koehler, F., Weber, M., Bardenheuer, H. J., Ditzen, B., &amp; Kessler, J. (2019). “Song of Life (SOL)” study protocol: a multicenter, randomized trial on the emotional, spiritual, and psychobiological effects of music therapy in palliative care.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BMC Palliative Care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18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(1), 14–14.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https://doi.org/10.1186/s12904-019-0397-6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Vink, Zuidersma, M., Boersma, F., de Jonge, P., Zuidema, S. U., &amp; Slaets, J. P. (2014). Effect of Music Therapy Versus Recreational Activities on Neuropsychiatric Symptoms in Elderly Adults with DementiA: An Exploratory Randomized Controlled Trial.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Journal of the American Geriatrics Society (JAGS)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62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(2), 392–393.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https://doi.org/10.1111/jgs.12682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Zumbansen, Peretz, I., &amp; Hebert, S. (2014). The combination of rhythm and pitch can account for the beneficial effect of melodic intonation therapy on connected speech improvements in Broca’s aphasia.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Frontiers in Human Neuroscience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592–592. </a:t>
            </a:r>
            <a:r>
              <a:rPr lang="en" sz="1150" u="sng">
                <a:solidFill>
                  <a:schemeClr val="accent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https://doi.org/10.3389/fnhum.2014.00592</a:t>
            </a:r>
            <a:endParaRPr sz="1150">
              <a:solidFill>
                <a:srgbClr val="3A3A3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0241" y="0"/>
            <a:ext cx="918796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382250"/>
          </a:xfrm>
          <a:noFill/>
        </p:spPr>
        <p:txBody>
          <a:bodyPr>
            <a:normAutofit fontScale="90000"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/>
                <a:cs typeface="Times New Roman"/>
              </a:rPr>
              <a:t>Music as a therapeutic tool? </a:t>
            </a:r>
          </a:p>
        </p:txBody>
      </p:sp>
      <p:pic>
        <p:nvPicPr>
          <p:cNvPr id="6" name="Content Placeholder 5" descr="music-on-the-brain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6" r="56930"/>
          <a:stretch/>
        </p:blipFill>
        <p:spPr>
          <a:xfrm>
            <a:off x="1491508" y="1564506"/>
            <a:ext cx="2502068" cy="3184249"/>
          </a:xfrm>
        </p:spPr>
      </p:pic>
      <p:pic>
        <p:nvPicPr>
          <p:cNvPr id="7" name="Picture 6" descr="music-on-the-br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9" t="11860"/>
          <a:stretch/>
        </p:blipFill>
        <p:spPr>
          <a:xfrm>
            <a:off x="5276912" y="1605916"/>
            <a:ext cx="2326222" cy="269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196" y="1322636"/>
            <a:ext cx="2513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  <a:latin typeface="Times New Roman"/>
                <a:cs typeface="Times New Roman"/>
              </a:rPr>
              <a:t>Brain’s normal responses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1631" y="1274947"/>
            <a:ext cx="25064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rgbClr val="FFFFFF"/>
                </a:solidFill>
                <a:latin typeface="Times New Roman"/>
                <a:cs typeface="Times New Roman"/>
              </a:rPr>
              <a:t>Brain’s response to music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5297" y="4789979"/>
            <a:ext cx="4470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Times New Roman"/>
                <a:cs typeface="Times New Roman"/>
              </a:rPr>
              <a:t>Neurologic music therapy (NMT), M.Thaut, Neuroscientist, founder of NMT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9871" y="588229"/>
            <a:ext cx="3900579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i="1">
                <a:solidFill>
                  <a:srgbClr val="FFFFFF"/>
                </a:solidFill>
                <a:latin typeface="Times New Roman"/>
                <a:cs typeface="Times New Roman"/>
              </a:rPr>
              <a:t>‘A brain that engages in music</a:t>
            </a:r>
          </a:p>
          <a:p>
            <a:pPr algn="ctr">
              <a:lnSpc>
                <a:spcPct val="110000"/>
              </a:lnSpc>
            </a:pPr>
            <a:r>
              <a:rPr lang="en-US" b="1" i="1">
                <a:solidFill>
                  <a:srgbClr val="FFFFFF"/>
                </a:solidFill>
                <a:latin typeface="Times New Roman"/>
                <a:cs typeface="Times New Roman"/>
              </a:rPr>
              <a:t> is changed by engaging in music.’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399" y="4164286"/>
            <a:ext cx="1712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FFFFFF"/>
                </a:solidFill>
              </a:rPr>
              <a:t>Neuro</a:t>
            </a:r>
            <a:r>
              <a:rPr lang="en-US" sz="1350">
                <a:solidFill>
                  <a:schemeClr val="bg1"/>
                </a:solidFill>
              </a:rPr>
              <a:t>plasticity</a:t>
            </a:r>
          </a:p>
          <a:p>
            <a:r>
              <a:rPr lang="en-US" sz="1350">
                <a:solidFill>
                  <a:schemeClr val="bg1"/>
                </a:solidFill>
              </a:rPr>
              <a:t>Regaining function</a:t>
            </a:r>
          </a:p>
        </p:txBody>
      </p:sp>
    </p:spTree>
    <p:extLst>
      <p:ext uri="{BB962C8B-B14F-4D97-AF65-F5344CB8AC3E}">
        <p14:creationId xmlns:p14="http://schemas.microsoft.com/office/powerpoint/2010/main" val="125840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_l19sWwONpbQYy5XE2ur7cw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2577"/>
          <a:stretch/>
        </p:blipFill>
        <p:spPr>
          <a:xfrm>
            <a:off x="818246" y="98038"/>
            <a:ext cx="7182754" cy="5039626"/>
          </a:xfrm>
        </p:spPr>
      </p:pic>
    </p:spTree>
    <p:extLst>
      <p:ext uri="{BB962C8B-B14F-4D97-AF65-F5344CB8AC3E}">
        <p14:creationId xmlns:p14="http://schemas.microsoft.com/office/powerpoint/2010/main" val="340637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steningstockb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r="21678" b="6949"/>
          <a:stretch/>
        </p:blipFill>
        <p:spPr>
          <a:xfrm>
            <a:off x="1092758" y="0"/>
            <a:ext cx="6965780" cy="5151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3869" y="365659"/>
            <a:ext cx="5956444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pple Chancery"/>
                <a:cs typeface="Apple Chancery"/>
              </a:rPr>
              <a:t>‘</a:t>
            </a:r>
            <a:r>
              <a:rPr lang="en-US" sz="3600" b="1" dirty="0">
                <a:latin typeface="Apple Chancery"/>
                <a:cs typeface="Apple Chancery"/>
              </a:rPr>
              <a:t>Music has the power to </a:t>
            </a:r>
          </a:p>
          <a:p>
            <a:pPr algn="ctr"/>
            <a:r>
              <a:rPr lang="en-US" sz="3600" b="1" dirty="0">
                <a:latin typeface="Apple Chancery"/>
                <a:cs typeface="Apple Chancery"/>
              </a:rPr>
              <a:t>make us smile,</a:t>
            </a:r>
          </a:p>
          <a:p>
            <a:pPr algn="ctr"/>
            <a:r>
              <a:rPr lang="en-US" sz="3600" b="1" dirty="0">
                <a:latin typeface="Apple Chancery"/>
                <a:cs typeface="Apple Chancery"/>
              </a:rPr>
              <a:t>bring us to all kinds of tears, </a:t>
            </a:r>
          </a:p>
          <a:p>
            <a:pPr algn="ctr"/>
            <a:r>
              <a:rPr lang="en-US" sz="3600" b="1" dirty="0">
                <a:latin typeface="Apple Chancery"/>
                <a:cs typeface="Apple Chancery"/>
              </a:rPr>
              <a:t>Take us back in time and </a:t>
            </a:r>
          </a:p>
          <a:p>
            <a:pPr algn="ctr"/>
            <a:r>
              <a:rPr lang="en-US" sz="3600" b="1" dirty="0">
                <a:latin typeface="Apple Chancery"/>
                <a:cs typeface="Apple Chancery"/>
              </a:rPr>
              <a:t>make us dance in the moment.’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0CACF7-DB7A-9D34-E458-88ECD7CB78CA}"/>
              </a:ext>
            </a:extLst>
          </p:cNvPr>
          <p:cNvSpPr/>
          <p:nvPr/>
        </p:nvSpPr>
        <p:spPr>
          <a:xfrm>
            <a:off x="1256" y="4395"/>
            <a:ext cx="1090246" cy="5140988"/>
          </a:xfrm>
          <a:prstGeom prst="rect">
            <a:avLst/>
          </a:prstGeom>
          <a:solidFill>
            <a:srgbClr val="EB96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F8508-280F-2E74-46AF-72BD5B2E22ED}"/>
              </a:ext>
            </a:extLst>
          </p:cNvPr>
          <p:cNvSpPr/>
          <p:nvPr/>
        </p:nvSpPr>
        <p:spPr>
          <a:xfrm>
            <a:off x="8058778" y="-1885"/>
            <a:ext cx="1090246" cy="5140988"/>
          </a:xfrm>
          <a:prstGeom prst="rect">
            <a:avLst/>
          </a:prstGeom>
          <a:solidFill>
            <a:srgbClr val="EB96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28F9-7642-207D-DF23-78FE0F7A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0585" y="873580"/>
            <a:ext cx="7266632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Calibri"/>
                <a:hlinkClick r:id="rId2"/>
              </a:rPr>
              <a:t>Ballerina: </a:t>
            </a:r>
            <a:r>
              <a:rPr lang="en-US" dirty="0">
                <a:ea typeface="Calibri"/>
                <a:cs typeface="Calibri"/>
                <a:hlinkClick r:id="rId2"/>
              </a:rPr>
              <a:t>https://www.youtube.co</a:t>
            </a:r>
            <a:r>
              <a:rPr lang="en-US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  <a:hlinkClick r:id="rId2"/>
              </a:rPr>
              <a:t>/wat</a:t>
            </a:r>
            <a:r>
              <a:rPr lang="en-US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  <a:hlinkClick r:id="rId2"/>
              </a:rPr>
              <a:t>h</a:t>
            </a:r>
            <a:r>
              <a:rPr lang="en-US" dirty="0">
                <a:ea typeface="Calibri"/>
                <a:cs typeface="Calibri"/>
              </a:rPr>
              <a:t>?</a:t>
            </a:r>
            <a:r>
              <a:rPr lang="en-US" dirty="0">
                <a:ea typeface="Calibri"/>
                <a:cs typeface="Calibri"/>
                <a:hlinkClick r:id="rId2"/>
              </a:rPr>
              <a:t>v=IT_tW3EVDK8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Henry: </a:t>
            </a:r>
            <a:r>
              <a:rPr lang="en-US" dirty="0">
                <a:ea typeface="Calibri"/>
                <a:cs typeface="Calibri"/>
                <a:hlinkClick r:id="rId3"/>
              </a:rPr>
              <a:t>https://www.youtube.com/watch?v=8HLEr-zP3fc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NMT: </a:t>
            </a:r>
            <a:r>
              <a:rPr lang="en-US" dirty="0">
                <a:ea typeface="Calibri"/>
                <a:cs typeface="Calibri"/>
                <a:hlinkClick r:id="rId4"/>
              </a:rPr>
              <a:t>https://www.youtube.com/watch?v=pzenDIwFllw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73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orange rectangular boxes with black text&#10;&#10;Description automatically generated">
            <a:extLst>
              <a:ext uri="{FF2B5EF4-FFF2-40B4-BE49-F238E27FC236}">
                <a16:creationId xmlns:a16="http://schemas.microsoft.com/office/drawing/2014/main" id="{E5509633-5072-9BB9-EF7D-9506BD69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41" y="14422"/>
            <a:ext cx="7277517" cy="51272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B5FAD7-50D0-FD56-2515-D5D6E87DB3E0}"/>
              </a:ext>
            </a:extLst>
          </p:cNvPr>
          <p:cNvSpPr/>
          <p:nvPr/>
        </p:nvSpPr>
        <p:spPr>
          <a:xfrm>
            <a:off x="1607736" y="778747"/>
            <a:ext cx="1532373" cy="288890"/>
          </a:xfrm>
          <a:prstGeom prst="rect">
            <a:avLst/>
          </a:prstGeom>
          <a:solidFill>
            <a:srgbClr val="F1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82BCC-ED4B-CA16-FAB4-4A73413A7ABF}"/>
              </a:ext>
            </a:extLst>
          </p:cNvPr>
          <p:cNvSpPr txBox="1"/>
          <p:nvPr/>
        </p:nvSpPr>
        <p:spPr>
          <a:xfrm>
            <a:off x="1444450" y="803868"/>
            <a:ext cx="24744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latin typeface="Times New Roman"/>
              </a:rPr>
              <a:t>Dementia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t="3088" b="5278"/>
          <a:stretch/>
        </p:blipFill>
        <p:spPr>
          <a:xfrm>
            <a:off x="467975" y="-39150"/>
            <a:ext cx="8208050" cy="509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t="4893" r="21789" b="5315"/>
          <a:stretch/>
        </p:blipFill>
        <p:spPr>
          <a:xfrm>
            <a:off x="72700" y="1877875"/>
            <a:ext cx="3833892" cy="17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r="1623"/>
          <a:stretch/>
        </p:blipFill>
        <p:spPr>
          <a:xfrm>
            <a:off x="72700" y="89225"/>
            <a:ext cx="4383522" cy="1691899"/>
          </a:xfrm>
          <a:prstGeom prst="rect">
            <a:avLst/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r="1893"/>
          <a:stretch/>
        </p:blipFill>
        <p:spPr>
          <a:xfrm>
            <a:off x="4715375" y="89213"/>
            <a:ext cx="4346676" cy="169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6">
            <a:alphaModFix/>
          </a:blip>
          <a:srcRect t="5580"/>
          <a:stretch/>
        </p:blipFill>
        <p:spPr>
          <a:xfrm>
            <a:off x="4025575" y="1877875"/>
            <a:ext cx="3833900" cy="17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-36350" y="-18175"/>
            <a:ext cx="7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875" y="3768075"/>
            <a:ext cx="3833901" cy="1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8">
            <a:alphaModFix/>
          </a:blip>
          <a:srcRect t="7278"/>
          <a:stretch/>
        </p:blipFill>
        <p:spPr>
          <a:xfrm>
            <a:off x="5697506" y="3355825"/>
            <a:ext cx="3247744" cy="16919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20</Slides>
  <Notes>15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Simple Light</vt:lpstr>
      <vt:lpstr>Office Theme</vt:lpstr>
      <vt:lpstr>Office Theme</vt:lpstr>
      <vt:lpstr>Music Therapy Róisín Hayes </vt:lpstr>
      <vt:lpstr>Meet Róisín (BA, MA, NMT)</vt:lpstr>
      <vt:lpstr>Music as a therapeutic tool?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</vt:lpstr>
      <vt:lpstr>PowerPoint Presentation</vt:lpstr>
      <vt:lpstr>PowerPoint Presentation</vt:lpstr>
      <vt:lpstr>PowerPoint Presentation</vt:lpstr>
      <vt:lpstr>Cognition</vt:lpstr>
      <vt:lpstr>PowerPoint Presentation</vt:lpstr>
      <vt:lpstr>PowerPoint Presentation</vt:lpstr>
      <vt:lpstr>PowerPoint Presentation</vt:lpstr>
      <vt:lpstr>Thank you for listening. 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Therapy International Music and Aging Seminar Róisín Hayes and Marina Cassidy.</dc:title>
  <cp:revision>127</cp:revision>
  <dcterms:modified xsi:type="dcterms:W3CDTF">2023-11-07T20:23:41Z</dcterms:modified>
</cp:coreProperties>
</file>