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95" r:id="rId3"/>
    <p:sldId id="291" r:id="rId4"/>
    <p:sldId id="272" r:id="rId5"/>
    <p:sldId id="277" r:id="rId6"/>
    <p:sldId id="290" r:id="rId7"/>
    <p:sldId id="294" r:id="rId8"/>
    <p:sldId id="298" r:id="rId9"/>
    <p:sldId id="300" r:id="rId10"/>
    <p:sldId id="302" r:id="rId11"/>
    <p:sldId id="303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000"/>
    <a:srgbClr val="CAD9EC"/>
    <a:srgbClr val="548235"/>
    <a:srgbClr val="DE064B"/>
    <a:srgbClr val="D5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276" autoAdjust="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5T02:29:44.10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79 455,'1'0,"0"-1,0 1,0-1,0 0,0 1,0-1,0 0,0 0,0 0,0 0,0 0,-1 0,1 0,0 0,-1 0,1 0,-1 0,0 0,1 0,-1 0,0-2,10-34,-7 27,6-22,34-105,-36 120,1 0,0 1,1 0,1 0,21-25,-24 36,-1 0,1 0,0 1,1-1,-1 1,1 1,0-1,0 1,1 1,-1-1,12-1,-1 0,1 0,0 2,38-2,-39 7,-22 4,-31 3,2-2,0 1,1 1,-43 19,40-18,54-25,1 0,0 1,1 1,1 1,34-12,1-2,-27 17,-30 7,-1 1,1 0,-1 0,1 1,0-1,-1 0,1 0,-1 0,1 0,0 0,-1 1,1-1,-1 0,1 0,-1 1,1-1,-1 0,1 1,-1-1,1 0,-1 1,1-1,-1 1,0-1,1 1,-1 1,0 0,0-1,0 1,0 0,0-1,-1 1,1 0,-1-1,0 1,1-1,-1 1,0-1,0 1,0-1,0 1,0-1,0 0,-1 0,1 1,-1-1,1 0,-1 0,1 0,-4 1,-121 101,14-3,82-75,2 1,0 2,-23 30,-31 32,82-90,-1 1,1-1,0 1,0-1,-1 1,1-1,-1 0,1 1,0-1,-1 1,1-1,-1 0,1 0,-1 1,1-1,-1 0,1 0,-1 1,1-1,-1 0,1 0,-1 0,1 0,-1 0,0 1,1-1,-1 0,1 0,-1-1,-1 1,1-15,11-23,19-19,3 2,3 0,3 2,65-70,-97 115,1 1,0 1,1-1,0 1,0 1,0-1,12-5,1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5T02:29:44.81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74 99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93D94-D256-4E63-8053-4D90FAFE66CC}" type="datetimeFigureOut">
              <a:rPr lang="en-IE" smtClean="0"/>
              <a:t>18/10/2023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02519-67C8-4C2A-AF9C-20F50B351E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7188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3DBDD-B2DC-499E-B25F-796020CBEDDD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0748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Conversation slide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02519-67C8-4C2A-AF9C-20F50B351E03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4280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02519-67C8-4C2A-AF9C-20F50B351E03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029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Conversation slide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02519-67C8-4C2A-AF9C-20F50B351E03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41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02519-67C8-4C2A-AF9C-20F50B351E03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684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Conversation slide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02519-67C8-4C2A-AF9C-20F50B351E03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4280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02519-67C8-4C2A-AF9C-20F50B351E03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029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79B1-56D0-4A82-8D52-8E40F3E1C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669194-48D9-4126-BA99-87845D3CA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596A4-CBE8-400B-B0E2-0B817137A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C00-026A-42F4-9EED-716A34F333BB}" type="datetimeFigureOut">
              <a:rPr lang="en-IE" smtClean="0"/>
              <a:t>18/10/2023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F7C32-A72E-472F-82E6-C6C72D70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4F10D-BCCB-4A41-8B69-1413630A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E6FE-A4A3-48D7-A747-497A752B76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6221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9B769-8F5D-45AC-906E-93C2F1ED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5FD54-7566-4175-951D-D63ED552F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8C12C-30A5-43DC-A8CE-F5DC26E9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C00-026A-42F4-9EED-716A34F333BB}" type="datetimeFigureOut">
              <a:rPr lang="en-IE" smtClean="0"/>
              <a:t>18/10/2023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78905-7336-4489-AA61-7C1368AF8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6A7A5-9663-479E-80D9-5B702AB2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E6FE-A4A3-48D7-A747-497A752B76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972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52E3F3-991B-4360-A26D-FB930D0A6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034F87-9F8D-4A64-8D6D-80DA23981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59DA1-F34C-4722-B07C-BC10429E3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C00-026A-42F4-9EED-716A34F333BB}" type="datetimeFigureOut">
              <a:rPr lang="en-IE" smtClean="0"/>
              <a:t>18/10/2023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CF77C-31C7-4522-ACAB-FB883B987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FA86B-6DF7-462F-9C21-427191666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E6FE-A4A3-48D7-A747-497A752B76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8006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B9695-C60C-4CF9-904B-7B63B6C01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D4E97-278B-4F22-AC4C-52C4FDB58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8D8CF-5760-4C8D-8327-5D75D443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C00-026A-42F4-9EED-716A34F333BB}" type="datetimeFigureOut">
              <a:rPr lang="en-IE" smtClean="0"/>
              <a:t>18/10/2023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C63A4-04EB-4730-BCED-F4F3281BF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C10F1-84F0-4D5D-9E4A-18B4A400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E6FE-A4A3-48D7-A747-497A752B76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0644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EEF0C-ABA9-4295-AFCC-48532F84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39B70-60D4-4FC9-8AC0-569F74218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00987-C1AD-4746-A350-BFD13673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C00-026A-42F4-9EED-716A34F333BB}" type="datetimeFigureOut">
              <a:rPr lang="en-IE" smtClean="0"/>
              <a:t>18/10/2023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83A4D-1FCC-474F-8D5A-CF65020F7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5BB2A-F2ED-4477-9A50-4425AB48D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E6FE-A4A3-48D7-A747-497A752B76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1300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D93-C69B-4891-A37A-2BE690EF1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65D5D-538E-410D-99E5-D34EA9E58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3F7D5C-CA1E-4C47-9DBE-957114105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30CBC-08D3-4E6C-86DE-2DE88448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C00-026A-42F4-9EED-716A34F333BB}" type="datetimeFigureOut">
              <a:rPr lang="en-IE" smtClean="0"/>
              <a:t>18/10/2023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17AE5-B441-4696-AD46-D3258A35D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514BF-159C-4349-A02B-3008B7CD7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E6FE-A4A3-48D7-A747-497A752B76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9878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19442-7ED6-41FE-AEDE-3E60F4CF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33846-111A-45A9-AACA-55B4B7C25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A0CAD-FBE6-411E-A2EF-439BA8456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3A916-BB55-4210-B25D-8B349860C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CD927B-90B5-4603-82A2-78FB390E1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10E165-C283-413E-BFF9-226F25D4A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C00-026A-42F4-9EED-716A34F333BB}" type="datetimeFigureOut">
              <a:rPr lang="en-IE" smtClean="0"/>
              <a:t>18/10/2023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0DE-E92C-4C5A-A8D2-0F530C34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312C0C-E34E-4D97-BC3A-800245F4D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E6FE-A4A3-48D7-A747-497A752B76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271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ED9D0-F0B5-45C2-B8C1-E3C64B64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36731-CEFB-4BC8-836D-616303FD1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C00-026A-42F4-9EED-716A34F333BB}" type="datetimeFigureOut">
              <a:rPr lang="en-IE" smtClean="0"/>
              <a:t>18/10/2023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C22CB-845A-407E-9C13-7670F4B34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4D4A2-EFEA-41E3-B425-429959B3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E6FE-A4A3-48D7-A747-497A752B76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4990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6E84B8-BBA8-4A4D-87C4-53E2356B8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C00-026A-42F4-9EED-716A34F333BB}" type="datetimeFigureOut">
              <a:rPr lang="en-IE" smtClean="0"/>
              <a:t>18/10/2023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00D014-EE7B-4063-9F1C-5179AF00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69C19-F21E-4020-BB58-8FB5B02C5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E6FE-A4A3-48D7-A747-497A752B76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460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2DD75-12AF-43E2-A1C8-8E5A1581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81B62-E457-4E78-9C28-13D896368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CB225-4E88-4A89-87CB-82F21B5B8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C6769-C919-4F0C-BDD2-DD23F902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C00-026A-42F4-9EED-716A34F333BB}" type="datetimeFigureOut">
              <a:rPr lang="en-IE" smtClean="0"/>
              <a:t>18/10/2023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34FA8-BD52-4E92-9B90-102EB81E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C44AE2-DC2B-49DE-8193-67A21259B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E6FE-A4A3-48D7-A747-497A752B76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040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FCAC9-9C54-4C2C-8343-3D88228A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17856C-3D8E-45E4-9C48-DC4DFEB531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07AB8D-3290-4C0E-8128-32EA7961F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E7FAA-44BB-4137-8C0D-BA312EC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65C00-026A-42F4-9EED-716A34F333BB}" type="datetimeFigureOut">
              <a:rPr lang="en-IE" smtClean="0"/>
              <a:t>18/10/2023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DA429-45AD-4416-A4B5-317379890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8B7A8-B128-4099-BE99-157753F3D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AE6FE-A4A3-48D7-A747-497A752B76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1723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BE981-0BC6-41E5-A8E0-915AF5F21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4CECB-A9B9-4BBA-AFC9-8A9082A40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7BD5B-988D-4E07-8CF8-28577D08D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65C00-026A-42F4-9EED-716A34F333BB}" type="datetimeFigureOut">
              <a:rPr lang="en-IE" smtClean="0"/>
              <a:t>18/10/2023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AACDB-3DF3-4EE7-890E-E671D2E2A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AF855-6E85-4282-A631-5352538BB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AE6FE-A4A3-48D7-A747-497A752B76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478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Tinnitus.eire@gmail.com" TargetMode="External"/><Relationship Id="rId4" Type="http://schemas.openxmlformats.org/officeDocument/2006/relationships/hyperlink" Target="mailto:anusha.mohan@gbhi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jf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8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many different shapes&#10;&#10;Description automatically generated">
            <a:extLst>
              <a:ext uri="{FF2B5EF4-FFF2-40B4-BE49-F238E27FC236}">
                <a16:creationId xmlns:a16="http://schemas.microsoft.com/office/drawing/2014/main" id="{A24CB2FC-2059-345E-B555-745BAB607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5" y="-20961"/>
            <a:ext cx="12210565" cy="6878962"/>
          </a:xfrm>
          <a:prstGeom prst="rect">
            <a:avLst/>
          </a:prstGeom>
        </p:spPr>
      </p:pic>
      <p:pic>
        <p:nvPicPr>
          <p:cNvPr id="16" name="Picture 3" descr="A blue and green swirl&#10;&#10;Description automatically generated">
            <a:extLst>
              <a:ext uri="{FF2B5EF4-FFF2-40B4-BE49-F238E27FC236}">
                <a16:creationId xmlns:a16="http://schemas.microsoft.com/office/drawing/2014/main" id="{54576BE1-F502-9B15-4DAB-87BBD894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5301" r="-1" b="2857"/>
          <a:stretch/>
        </p:blipFill>
        <p:spPr>
          <a:xfrm>
            <a:off x="-18566" y="-20961"/>
            <a:ext cx="12228657" cy="6878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37B11F-6401-C13C-2FD8-626C9E9CA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008" y="510818"/>
            <a:ext cx="7530685" cy="3163864"/>
          </a:xfrm>
        </p:spPr>
        <p:txBody>
          <a:bodyPr>
            <a:normAutofit/>
          </a:bodyPr>
          <a:lstStyle/>
          <a:p>
            <a:pPr algn="l"/>
            <a:r>
              <a:rPr lang="en-IE" sz="7000" b="1" dirty="0">
                <a:solidFill>
                  <a:srgbClr val="FFFFFF"/>
                </a:solidFill>
              </a:rPr>
              <a:t>Research Stories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E148C-0D3B-C530-1C9D-6A91F8390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556" y="3674682"/>
            <a:ext cx="7737630" cy="150099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IE" sz="2200" b="1" dirty="0" err="1">
                <a:solidFill>
                  <a:srgbClr val="FFFFFF"/>
                </a:solidFill>
              </a:rPr>
              <a:t>Dr.</a:t>
            </a:r>
            <a:r>
              <a:rPr lang="en-IE" sz="2200" b="1" dirty="0">
                <a:solidFill>
                  <a:srgbClr val="FFFFFF"/>
                </a:solidFill>
              </a:rPr>
              <a:t> Anusha </a:t>
            </a:r>
            <a:r>
              <a:rPr lang="en-IE" sz="2200" b="1" dirty="0" err="1">
                <a:solidFill>
                  <a:srgbClr val="FFFFFF"/>
                </a:solidFill>
              </a:rPr>
              <a:t>Yasoda</a:t>
            </a:r>
            <a:r>
              <a:rPr lang="en-IE" sz="2200" b="1" dirty="0">
                <a:solidFill>
                  <a:srgbClr val="FFFFFF"/>
                </a:solidFill>
              </a:rPr>
              <a:t>-Mohan</a:t>
            </a:r>
          </a:p>
          <a:p>
            <a:pPr algn="l"/>
            <a:r>
              <a:rPr lang="en-IE" sz="2200" b="1" dirty="0">
                <a:solidFill>
                  <a:srgbClr val="FFFFFF"/>
                </a:solidFill>
              </a:rPr>
              <a:t>Trinity College Dublin</a:t>
            </a:r>
          </a:p>
          <a:p>
            <a:pPr algn="l"/>
            <a:r>
              <a:rPr lang="en-IE" sz="22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anusha.mohan@gbhi.org</a:t>
            </a:r>
            <a:endParaRPr lang="en-IE" sz="2200" b="1" dirty="0">
              <a:solidFill>
                <a:schemeClr val="bg1"/>
              </a:solidFill>
            </a:endParaRPr>
          </a:p>
          <a:p>
            <a:pPr algn="l"/>
            <a:r>
              <a:rPr lang="en-IE" sz="22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Tinnitus.eire@gmail.com</a:t>
            </a:r>
            <a:endParaRPr lang="en-IE" sz="2200" b="1" dirty="0">
              <a:solidFill>
                <a:schemeClr val="bg1"/>
              </a:solidFill>
            </a:endParaRPr>
          </a:p>
          <a:p>
            <a:pPr algn="l"/>
            <a:endParaRPr lang="en-IE" sz="2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55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hands shaking&#10;&#10;Description automatically generated with medium confidence">
            <a:extLst>
              <a:ext uri="{FF2B5EF4-FFF2-40B4-BE49-F238E27FC236}">
                <a16:creationId xmlns:a16="http://schemas.microsoft.com/office/drawing/2014/main" id="{42402CA3-2D0F-4BB1-967C-76F4F7B9B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94" y="971581"/>
            <a:ext cx="7834362" cy="4914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44523D-1726-4E2F-84D7-CF655FF955B4}"/>
              </a:ext>
            </a:extLst>
          </p:cNvPr>
          <p:cNvSpPr txBox="1"/>
          <p:nvPr/>
        </p:nvSpPr>
        <p:spPr>
          <a:xfrm>
            <a:off x="0" y="2998113"/>
            <a:ext cx="39532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2060"/>
                </a:solidFill>
              </a:rPr>
              <a:t>CONNECTION</a:t>
            </a:r>
            <a:endParaRPr lang="en-IE" sz="5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86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35A94C7-4CBD-F30E-8199-A7DEBDB1D4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" t="14512" r="50000" b="22819"/>
          <a:stretch/>
        </p:blipFill>
        <p:spPr>
          <a:xfrm>
            <a:off x="6354085" y="1550118"/>
            <a:ext cx="4935895" cy="43912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2A2674E-307E-450F-90BF-8E5979CCEE2C}"/>
              </a:ext>
            </a:extLst>
          </p:cNvPr>
          <p:cNvGrpSpPr/>
          <p:nvPr/>
        </p:nvGrpSpPr>
        <p:grpSpPr>
          <a:xfrm>
            <a:off x="684384" y="1550117"/>
            <a:ext cx="4935895" cy="4391244"/>
            <a:chOff x="826255" y="1706601"/>
            <a:chExt cx="4935895" cy="439124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23EF37F-F178-4493-87EC-216D0FCAD5C2}"/>
                </a:ext>
              </a:extLst>
            </p:cNvPr>
            <p:cNvGrpSpPr/>
            <p:nvPr/>
          </p:nvGrpSpPr>
          <p:grpSpPr>
            <a:xfrm>
              <a:off x="826255" y="1706601"/>
              <a:ext cx="4935895" cy="4391244"/>
              <a:chOff x="6096000" y="837811"/>
              <a:chExt cx="4935895" cy="4391244"/>
            </a:xfrm>
          </p:grpSpPr>
          <p:pic>
            <p:nvPicPr>
              <p:cNvPr id="18" name="Picture 17" descr="Diagram&#10;&#10;Description automatically generated">
                <a:extLst>
                  <a:ext uri="{FF2B5EF4-FFF2-40B4-BE49-F238E27FC236}">
                    <a16:creationId xmlns:a16="http://schemas.microsoft.com/office/drawing/2014/main" id="{96A83C96-A1D4-4751-9367-270407471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07" t="14512" r="584" b="22819"/>
              <a:stretch/>
            </p:blipFill>
            <p:spPr>
              <a:xfrm>
                <a:off x="6096000" y="837811"/>
                <a:ext cx="4935895" cy="4391244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DDAD2A1-1C3B-4FCE-9413-71C8B24D663E}"/>
                  </a:ext>
                </a:extLst>
              </p:cNvPr>
              <p:cNvSpPr/>
              <p:nvPr/>
            </p:nvSpPr>
            <p:spPr>
              <a:xfrm rot="20917385">
                <a:off x="8660309" y="2452424"/>
                <a:ext cx="927357" cy="37355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schemeClr val="bg1"/>
                    </a:solidFill>
                  </a:rPr>
                  <a:t>AC</a:t>
                </a:r>
                <a:endParaRPr lang="en-IE" sz="1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00532E2-0D10-4D31-B962-E8C125FE202F}"/>
                  </a:ext>
                </a:extLst>
              </p:cNvPr>
              <p:cNvSpPr/>
              <p:nvPr/>
            </p:nvSpPr>
            <p:spPr>
              <a:xfrm rot="20741394">
                <a:off x="7104112" y="2442304"/>
                <a:ext cx="1163110" cy="414854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49000">
                    <a:srgbClr val="00B0F0"/>
                  </a:gs>
                  <a:gs pos="56000">
                    <a:srgbClr val="548235"/>
                  </a:gs>
                  <a:gs pos="100000">
                    <a:srgbClr val="548235"/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schemeClr val="bg1"/>
                    </a:solidFill>
                  </a:rPr>
                  <a:t>Insula</a:t>
                </a:r>
                <a:endParaRPr lang="en-IE" sz="15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0C3FCD6-8FF6-4B37-AD63-617185BA807F}"/>
                </a:ext>
              </a:extLst>
            </p:cNvPr>
            <p:cNvSpPr/>
            <p:nvPr/>
          </p:nvSpPr>
          <p:spPr>
            <a:xfrm>
              <a:off x="1325961" y="2420624"/>
              <a:ext cx="950360" cy="689468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49000">
                  <a:srgbClr val="00B0F0"/>
                </a:gs>
                <a:gs pos="56000">
                  <a:srgbClr val="548235"/>
                </a:gs>
                <a:gs pos="100000">
                  <a:srgbClr val="548235"/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PFC</a:t>
              </a:r>
              <a:endParaRPr lang="en-IE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7D2F439-E8C9-4758-8A5A-0BE87588F57C}"/>
              </a:ext>
            </a:extLst>
          </p:cNvPr>
          <p:cNvSpPr txBox="1"/>
          <p:nvPr/>
        </p:nvSpPr>
        <p:spPr>
          <a:xfrm>
            <a:off x="247475" y="5164497"/>
            <a:ext cx="3303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PFC = Prefrontal cortex</a:t>
            </a:r>
          </a:p>
          <a:p>
            <a:r>
              <a:rPr lang="en-US" dirty="0"/>
              <a:t>AC = Auditory Cortex</a:t>
            </a:r>
          </a:p>
          <a:p>
            <a:r>
              <a:rPr lang="en-IE" dirty="0"/>
              <a:t>HIP = Hippocampus</a:t>
            </a:r>
          </a:p>
          <a:p>
            <a:r>
              <a:rPr lang="en-IE" dirty="0"/>
              <a:t>AMG = Amygdala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D007E3-9392-28D7-B85A-47563993CCA6}"/>
              </a:ext>
            </a:extLst>
          </p:cNvPr>
          <p:cNvSpPr/>
          <p:nvPr/>
        </p:nvSpPr>
        <p:spPr>
          <a:xfrm rot="20741394">
            <a:off x="8159647" y="3870987"/>
            <a:ext cx="341399" cy="126348"/>
          </a:xfrm>
          <a:prstGeom prst="ellipse">
            <a:avLst/>
          </a:prstGeom>
          <a:gradFill>
            <a:gsLst>
              <a:gs pos="0">
                <a:srgbClr val="00B0F0"/>
              </a:gs>
              <a:gs pos="49000">
                <a:srgbClr val="00B0F0"/>
              </a:gs>
              <a:gs pos="56000">
                <a:srgbClr val="548235"/>
              </a:gs>
              <a:gs pos="100000">
                <a:srgbClr val="548235"/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20B670D-316F-49A2-E2EB-F0A96404114F}"/>
              </a:ext>
            </a:extLst>
          </p:cNvPr>
          <p:cNvSpPr/>
          <p:nvPr/>
        </p:nvSpPr>
        <p:spPr>
          <a:xfrm rot="19500379">
            <a:off x="8217758" y="3740694"/>
            <a:ext cx="1056883" cy="176890"/>
          </a:xfrm>
          <a:prstGeom prst="ellipse">
            <a:avLst/>
          </a:prstGeom>
          <a:gradFill>
            <a:gsLst>
              <a:gs pos="0">
                <a:srgbClr val="00B0F0"/>
              </a:gs>
              <a:gs pos="49000">
                <a:srgbClr val="00B0F0"/>
              </a:gs>
              <a:gs pos="56000">
                <a:srgbClr val="548235"/>
              </a:gs>
              <a:gs pos="100000">
                <a:srgbClr val="548235"/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b="1" dirty="0">
                <a:solidFill>
                  <a:schemeClr val="bg1"/>
                </a:solidFill>
              </a:rPr>
              <a:t>HIP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4894C01-0AAE-31A3-F186-5ED1391EA1C4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8013032" y="4007280"/>
            <a:ext cx="211398" cy="11743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37EC46E-0E03-6587-3288-7F336C2CE65B}"/>
              </a:ext>
            </a:extLst>
          </p:cNvPr>
          <p:cNvSpPr txBox="1"/>
          <p:nvPr/>
        </p:nvSpPr>
        <p:spPr>
          <a:xfrm>
            <a:off x="7530505" y="5103114"/>
            <a:ext cx="93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AMG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CDF33A-CD2C-11BC-C4A8-114EE25A466B}"/>
              </a:ext>
            </a:extLst>
          </p:cNvPr>
          <p:cNvSpPr txBox="1"/>
          <p:nvPr/>
        </p:nvSpPr>
        <p:spPr>
          <a:xfrm>
            <a:off x="3551363" y="5825174"/>
            <a:ext cx="5856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Regions directly connected to hearing</a:t>
            </a:r>
            <a:endParaRPr lang="en-IE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7CDE7-DBD8-9039-869D-8D6D44163F1F}"/>
              </a:ext>
            </a:extLst>
          </p:cNvPr>
          <p:cNvSpPr txBox="1"/>
          <p:nvPr/>
        </p:nvSpPr>
        <p:spPr>
          <a:xfrm>
            <a:off x="2158925" y="123702"/>
            <a:ext cx="7874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Social connection network</a:t>
            </a:r>
            <a:endParaRPr lang="en-IE" sz="5400" b="1" dirty="0">
              <a:solidFill>
                <a:srgbClr val="00206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894975-B867-18C8-F103-D7F39AFF827F}"/>
              </a:ext>
            </a:extLst>
          </p:cNvPr>
          <p:cNvSpPr/>
          <p:nvPr/>
        </p:nvSpPr>
        <p:spPr>
          <a:xfrm>
            <a:off x="0" y="6516366"/>
            <a:ext cx="5543770" cy="34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From: Neurobiology of Loneliness: A systematic review in </a:t>
            </a:r>
            <a:r>
              <a:rPr lang="en-US" sz="1100" i="1" dirty="0">
                <a:solidFill>
                  <a:schemeClr val="tx1"/>
                </a:solidFill>
              </a:rPr>
              <a:t>Nature Neuropsychopharmacology</a:t>
            </a:r>
            <a:endParaRPr lang="en-IE" sz="11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8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many different shapes&#10;&#10;Description automatically generated">
            <a:extLst>
              <a:ext uri="{FF2B5EF4-FFF2-40B4-BE49-F238E27FC236}">
                <a16:creationId xmlns:a16="http://schemas.microsoft.com/office/drawing/2014/main" id="{A24CB2FC-2059-345E-B555-745BAB607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5" y="-20961"/>
            <a:ext cx="12210565" cy="6878962"/>
          </a:xfrm>
          <a:prstGeom prst="rect">
            <a:avLst/>
          </a:prstGeom>
        </p:spPr>
      </p:pic>
      <p:pic>
        <p:nvPicPr>
          <p:cNvPr id="16" name="Picture 3" descr="A blue and green swirl&#10;&#10;Description automatically generated">
            <a:extLst>
              <a:ext uri="{FF2B5EF4-FFF2-40B4-BE49-F238E27FC236}">
                <a16:creationId xmlns:a16="http://schemas.microsoft.com/office/drawing/2014/main" id="{54576BE1-F502-9B15-4DAB-87BBD894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5301" r="-1" b="2857"/>
          <a:stretch/>
        </p:blipFill>
        <p:spPr>
          <a:xfrm>
            <a:off x="-18566" y="-20961"/>
            <a:ext cx="12228657" cy="6878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37B11F-6401-C13C-2FD8-626C9E9CA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726" y="901436"/>
            <a:ext cx="7530685" cy="3163864"/>
          </a:xfrm>
        </p:spPr>
        <p:txBody>
          <a:bodyPr>
            <a:normAutofit/>
          </a:bodyPr>
          <a:lstStyle/>
          <a:p>
            <a:pPr algn="l"/>
            <a:r>
              <a:rPr lang="en-IE" sz="7000" b="1" dirty="0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C4FC129-4BC9-32D6-7A6D-2BDDCC9D70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5874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EA704CEC-9575-45B5-8844-FA4299118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75" y="189850"/>
            <a:ext cx="9073249" cy="6478300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ED19937E-1697-4F67-B593-F4155DC64D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r="66262" b="85306"/>
          <a:stretch/>
        </p:blipFill>
        <p:spPr>
          <a:xfrm>
            <a:off x="0" y="0"/>
            <a:ext cx="1959429" cy="114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96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the hand on the face&#10;&#10;Description automatically generated with low confidence">
            <a:extLst>
              <a:ext uri="{FF2B5EF4-FFF2-40B4-BE49-F238E27FC236}">
                <a16:creationId xmlns:a16="http://schemas.microsoft.com/office/drawing/2014/main" id="{EE72E21C-5FB9-4A11-9F37-8F72EDAAE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19" y="522514"/>
            <a:ext cx="8712649" cy="5812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B11ECB-E392-483F-BBCD-C5F05E0B1F8A}"/>
              </a:ext>
            </a:extLst>
          </p:cNvPr>
          <p:cNvSpPr txBox="1"/>
          <p:nvPr/>
        </p:nvSpPr>
        <p:spPr>
          <a:xfrm>
            <a:off x="192832" y="2998112"/>
            <a:ext cx="27723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2060"/>
                </a:solidFill>
              </a:rPr>
              <a:t>HEARING</a:t>
            </a:r>
            <a:endParaRPr lang="en-IE" sz="5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31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issors, spectacles&#10;&#10;Description automatically generated">
            <a:extLst>
              <a:ext uri="{FF2B5EF4-FFF2-40B4-BE49-F238E27FC236}">
                <a16:creationId xmlns:a16="http://schemas.microsoft.com/office/drawing/2014/main" id="{1E175E34-B83C-4D10-A391-EC67A9461E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/>
          <a:stretch/>
        </p:blipFill>
        <p:spPr>
          <a:xfrm>
            <a:off x="0" y="0"/>
            <a:ext cx="8467193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DF1FDBAA-4FFC-4007-A183-A54FA348EE42}"/>
                  </a:ext>
                </a:extLst>
              </p14:cNvPr>
              <p14:cNvContentPartPr/>
              <p14:nvPr/>
            </p14:nvContentPartPr>
            <p14:xfrm>
              <a:off x="742652" y="2744391"/>
              <a:ext cx="180164" cy="173403"/>
            </p14:xfrm>
          </p:contentPart>
        </mc:Choice>
        <mc:Fallback xmlns="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DF1FDBAA-4FFC-4007-A183-A54FA348EE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8494" y="2636687"/>
                <a:ext cx="288118" cy="388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8" name="Ink 247">
                <a:extLst>
                  <a:ext uri="{FF2B5EF4-FFF2-40B4-BE49-F238E27FC236}">
                    <a16:creationId xmlns:a16="http://schemas.microsoft.com/office/drawing/2014/main" id="{3E57FDB8-3547-4C19-8B61-5273343484E1}"/>
                  </a:ext>
                </a:extLst>
              </p14:cNvPr>
              <p14:cNvContentPartPr/>
              <p14:nvPr/>
            </p14:nvContentPartPr>
            <p14:xfrm>
              <a:off x="885211" y="2198991"/>
              <a:ext cx="45719" cy="45719"/>
            </p14:xfrm>
          </p:contentPart>
        </mc:Choice>
        <mc:Fallback xmlns="">
          <p:pic>
            <p:nvPicPr>
              <p:cNvPr id="248" name="Ink 247">
                <a:extLst>
                  <a:ext uri="{FF2B5EF4-FFF2-40B4-BE49-F238E27FC236}">
                    <a16:creationId xmlns:a16="http://schemas.microsoft.com/office/drawing/2014/main" id="{3E57FDB8-3547-4C19-8B61-5273343484E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5972639" y="-11516709"/>
                <a:ext cx="13715700" cy="27431400"/>
              </a:xfrm>
              <a:prstGeom prst="rect">
                <a:avLst/>
              </a:prstGeom>
            </p:spPr>
          </p:pic>
        </mc:Fallback>
      </mc:AlternateContent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B9781BA5-E4D6-4549-9C1A-0308EEB8E60C}"/>
              </a:ext>
            </a:extLst>
          </p:cNvPr>
          <p:cNvCxnSpPr>
            <a:cxnSpLocks/>
          </p:cNvCxnSpPr>
          <p:nvPr/>
        </p:nvCxnSpPr>
        <p:spPr>
          <a:xfrm>
            <a:off x="2753958" y="3722146"/>
            <a:ext cx="176861" cy="131141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6" name="TextBox 255">
            <a:extLst>
              <a:ext uri="{FF2B5EF4-FFF2-40B4-BE49-F238E27FC236}">
                <a16:creationId xmlns:a16="http://schemas.microsoft.com/office/drawing/2014/main" id="{8DB42AE8-76BE-418F-A24D-4901495475AE}"/>
              </a:ext>
            </a:extLst>
          </p:cNvPr>
          <p:cNvSpPr txBox="1"/>
          <p:nvPr/>
        </p:nvSpPr>
        <p:spPr>
          <a:xfrm>
            <a:off x="2343188" y="5000884"/>
            <a:ext cx="1291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Ear canal</a:t>
            </a:r>
            <a:endParaRPr lang="en-IE" sz="2400" dirty="0"/>
          </a:p>
        </p:txBody>
      </p: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89E7E067-68B3-4D56-8813-7E14751BA53B}"/>
              </a:ext>
            </a:extLst>
          </p:cNvPr>
          <p:cNvCxnSpPr>
            <a:cxnSpLocks/>
          </p:cNvCxnSpPr>
          <p:nvPr/>
        </p:nvCxnSpPr>
        <p:spPr>
          <a:xfrm flipH="1">
            <a:off x="4228741" y="3861995"/>
            <a:ext cx="397047" cy="113888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9" name="TextBox 258">
            <a:extLst>
              <a:ext uri="{FF2B5EF4-FFF2-40B4-BE49-F238E27FC236}">
                <a16:creationId xmlns:a16="http://schemas.microsoft.com/office/drawing/2014/main" id="{E15D2313-EAE4-4862-928A-CA4227A6D332}"/>
              </a:ext>
            </a:extLst>
          </p:cNvPr>
          <p:cNvSpPr txBox="1"/>
          <p:nvPr/>
        </p:nvSpPr>
        <p:spPr>
          <a:xfrm>
            <a:off x="3736242" y="5033560"/>
            <a:ext cx="984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Ear </a:t>
            </a:r>
          </a:p>
          <a:p>
            <a:pPr algn="ctr"/>
            <a:r>
              <a:rPr lang="en-US" sz="2400" dirty="0"/>
              <a:t>drum</a:t>
            </a:r>
            <a:endParaRPr lang="en-IE" sz="2400" dirty="0"/>
          </a:p>
        </p:txBody>
      </p: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43D442AF-7FF4-4A74-B054-F21FDA7934D9}"/>
              </a:ext>
            </a:extLst>
          </p:cNvPr>
          <p:cNvCxnSpPr>
            <a:cxnSpLocks/>
            <a:endCxn id="262" idx="0"/>
          </p:cNvCxnSpPr>
          <p:nvPr/>
        </p:nvCxnSpPr>
        <p:spPr>
          <a:xfrm>
            <a:off x="4849331" y="2998352"/>
            <a:ext cx="911162" cy="2227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2" name="TextBox 261">
            <a:extLst>
              <a:ext uri="{FF2B5EF4-FFF2-40B4-BE49-F238E27FC236}">
                <a16:creationId xmlns:a16="http://schemas.microsoft.com/office/drawing/2014/main" id="{EA4CB9A8-5E7A-4F49-8292-7A9FF7EC5350}"/>
              </a:ext>
            </a:extLst>
          </p:cNvPr>
          <p:cNvSpPr txBox="1"/>
          <p:nvPr/>
        </p:nvSpPr>
        <p:spPr>
          <a:xfrm>
            <a:off x="4797207" y="5226013"/>
            <a:ext cx="1926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Smallest bones in the body</a:t>
            </a:r>
            <a:endParaRPr lang="en-IE" sz="2400" dirty="0"/>
          </a:p>
        </p:txBody>
      </p: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775A3CBA-684D-41D5-B2B1-42DCF0294427}"/>
              </a:ext>
            </a:extLst>
          </p:cNvPr>
          <p:cNvCxnSpPr>
            <a:cxnSpLocks/>
          </p:cNvCxnSpPr>
          <p:nvPr/>
        </p:nvCxnSpPr>
        <p:spPr>
          <a:xfrm>
            <a:off x="6799749" y="3006998"/>
            <a:ext cx="2033858" cy="1038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5" name="TextBox 264">
            <a:extLst>
              <a:ext uri="{FF2B5EF4-FFF2-40B4-BE49-F238E27FC236}">
                <a16:creationId xmlns:a16="http://schemas.microsoft.com/office/drawing/2014/main" id="{AD9FE1EF-F051-459A-BB91-D10BCE47C224}"/>
              </a:ext>
            </a:extLst>
          </p:cNvPr>
          <p:cNvSpPr txBox="1"/>
          <p:nvPr/>
        </p:nvSpPr>
        <p:spPr>
          <a:xfrm>
            <a:off x="8467193" y="3766957"/>
            <a:ext cx="2016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Cochlea </a:t>
            </a:r>
          </a:p>
          <a:p>
            <a:pPr algn="ctr"/>
            <a:r>
              <a:rPr lang="en-US" sz="2400" dirty="0"/>
              <a:t>(inner ear)</a:t>
            </a:r>
            <a:endParaRPr lang="en-IE" sz="2400" dirty="0"/>
          </a:p>
        </p:txBody>
      </p: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2FBEB927-F441-4001-B559-49A88440CD45}"/>
              </a:ext>
            </a:extLst>
          </p:cNvPr>
          <p:cNvCxnSpPr>
            <a:cxnSpLocks/>
          </p:cNvCxnSpPr>
          <p:nvPr/>
        </p:nvCxnSpPr>
        <p:spPr>
          <a:xfrm>
            <a:off x="639062" y="6331318"/>
            <a:ext cx="4341729" cy="2691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8" name="TextBox 267">
            <a:extLst>
              <a:ext uri="{FF2B5EF4-FFF2-40B4-BE49-F238E27FC236}">
                <a16:creationId xmlns:a16="http://schemas.microsoft.com/office/drawing/2014/main" id="{F2677518-BDD6-48F6-BB10-7C114E9FB19B}"/>
              </a:ext>
            </a:extLst>
          </p:cNvPr>
          <p:cNvSpPr txBox="1"/>
          <p:nvPr/>
        </p:nvSpPr>
        <p:spPr>
          <a:xfrm>
            <a:off x="1797992" y="5872344"/>
            <a:ext cx="1527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Outer ear</a:t>
            </a:r>
            <a:endParaRPr lang="en-IE" sz="2400" dirty="0"/>
          </a:p>
        </p:txBody>
      </p: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90240154-5CF3-4DCF-876B-EE598ECAF505}"/>
              </a:ext>
            </a:extLst>
          </p:cNvPr>
          <p:cNvCxnSpPr>
            <a:cxnSpLocks/>
          </p:cNvCxnSpPr>
          <p:nvPr/>
        </p:nvCxnSpPr>
        <p:spPr>
          <a:xfrm>
            <a:off x="5343413" y="3508579"/>
            <a:ext cx="1632127" cy="1617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4" name="TextBox 273">
            <a:extLst>
              <a:ext uri="{FF2B5EF4-FFF2-40B4-BE49-F238E27FC236}">
                <a16:creationId xmlns:a16="http://schemas.microsoft.com/office/drawing/2014/main" id="{B407CC2D-73A5-4908-A616-BE0D5B619FD8}"/>
              </a:ext>
            </a:extLst>
          </p:cNvPr>
          <p:cNvSpPr txBox="1"/>
          <p:nvPr/>
        </p:nvSpPr>
        <p:spPr>
          <a:xfrm>
            <a:off x="6799749" y="5158602"/>
            <a:ext cx="1291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Middle ear</a:t>
            </a:r>
            <a:endParaRPr lang="en-IE" sz="2400" dirty="0"/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24F8D614-0968-425E-B1E6-B0B654344702}"/>
              </a:ext>
            </a:extLst>
          </p:cNvPr>
          <p:cNvSpPr txBox="1"/>
          <p:nvPr/>
        </p:nvSpPr>
        <p:spPr>
          <a:xfrm>
            <a:off x="2525968" y="-41694"/>
            <a:ext cx="7148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What is the “Ear” ?</a:t>
            </a:r>
            <a:endParaRPr lang="en-IE" sz="5400" dirty="0">
              <a:solidFill>
                <a:srgbClr val="002060"/>
              </a:solidFill>
            </a:endParaRPr>
          </a:p>
        </p:txBody>
      </p: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B31CC37F-9B74-4783-B188-5CECB077683A}"/>
              </a:ext>
            </a:extLst>
          </p:cNvPr>
          <p:cNvCxnSpPr>
            <a:cxnSpLocks/>
          </p:cNvCxnSpPr>
          <p:nvPr/>
        </p:nvCxnSpPr>
        <p:spPr>
          <a:xfrm>
            <a:off x="7490677" y="1703661"/>
            <a:ext cx="1104610" cy="719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2" name="TextBox 271">
            <a:extLst>
              <a:ext uri="{FF2B5EF4-FFF2-40B4-BE49-F238E27FC236}">
                <a16:creationId xmlns:a16="http://schemas.microsoft.com/office/drawing/2014/main" id="{848214A0-98D2-45BD-B293-F3CE76E60693}"/>
              </a:ext>
            </a:extLst>
          </p:cNvPr>
          <p:cNvSpPr txBox="1"/>
          <p:nvPr/>
        </p:nvSpPr>
        <p:spPr>
          <a:xfrm>
            <a:off x="8595287" y="2315858"/>
            <a:ext cx="2016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Nerve to the brain</a:t>
            </a:r>
          </a:p>
        </p:txBody>
      </p:sp>
      <p:pic>
        <p:nvPicPr>
          <p:cNvPr id="273" name="Picture 272" descr="A picture containing scissors, spectacles&#10;&#10;Description automatically generated">
            <a:extLst>
              <a:ext uri="{FF2B5EF4-FFF2-40B4-BE49-F238E27FC236}">
                <a16:creationId xmlns:a16="http://schemas.microsoft.com/office/drawing/2014/main" id="{80CA5E44-B12F-49AD-BD81-CF0A3B54EC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 t="12595" r="69991" b="10467"/>
          <a:stretch/>
        </p:blipFill>
        <p:spPr>
          <a:xfrm>
            <a:off x="-4857" y="855391"/>
            <a:ext cx="1674756" cy="5276468"/>
          </a:xfrm>
          <a:prstGeom prst="rect">
            <a:avLst/>
          </a:prstGeom>
        </p:spPr>
      </p:pic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C2B64E84-CC75-4914-BF4C-7C418993F5DB}"/>
              </a:ext>
            </a:extLst>
          </p:cNvPr>
          <p:cNvCxnSpPr>
            <a:cxnSpLocks/>
          </p:cNvCxnSpPr>
          <p:nvPr/>
        </p:nvCxnSpPr>
        <p:spPr>
          <a:xfrm flipV="1">
            <a:off x="953261" y="482243"/>
            <a:ext cx="130278" cy="7030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7" name="TextBox 276">
            <a:extLst>
              <a:ext uri="{FF2B5EF4-FFF2-40B4-BE49-F238E27FC236}">
                <a16:creationId xmlns:a16="http://schemas.microsoft.com/office/drawing/2014/main" id="{00EEA2DB-1FE5-4CBC-BAFE-36670A44E754}"/>
              </a:ext>
            </a:extLst>
          </p:cNvPr>
          <p:cNvSpPr txBox="1"/>
          <p:nvPr/>
        </p:nvSpPr>
        <p:spPr>
          <a:xfrm>
            <a:off x="437991" y="20578"/>
            <a:ext cx="1291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Ear lobe</a:t>
            </a:r>
            <a:endParaRPr lang="en-IE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290989-2139-4997-A4EA-B9B5E2A5415C}"/>
              </a:ext>
            </a:extLst>
          </p:cNvPr>
          <p:cNvGrpSpPr/>
          <p:nvPr/>
        </p:nvGrpSpPr>
        <p:grpSpPr>
          <a:xfrm>
            <a:off x="8741588" y="23198"/>
            <a:ext cx="3329185" cy="3585343"/>
            <a:chOff x="8781227" y="117446"/>
            <a:chExt cx="3329185" cy="3585343"/>
          </a:xfrm>
        </p:grpSpPr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7B4B6A1-1CDF-431F-B4E6-F6D0EAF70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69" r="43025" b="8096"/>
            <a:stretch/>
          </p:blipFill>
          <p:spPr>
            <a:xfrm>
              <a:off x="8794737" y="117446"/>
              <a:ext cx="3315675" cy="284189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6F7B826-A282-4EBF-846E-24475CF57A23}"/>
                </a:ext>
              </a:extLst>
            </p:cNvPr>
            <p:cNvSpPr/>
            <p:nvPr/>
          </p:nvSpPr>
          <p:spPr>
            <a:xfrm>
              <a:off x="12064693" y="1650316"/>
              <a:ext cx="45719" cy="1309025"/>
            </a:xfrm>
            <a:prstGeom prst="rect">
              <a:avLst/>
            </a:prstGeom>
            <a:solidFill>
              <a:srgbClr val="D5D6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2DDB552-4AAF-4C50-B9F8-5748F98B91D2}"/>
                </a:ext>
              </a:extLst>
            </p:cNvPr>
            <p:cNvSpPr/>
            <p:nvPr/>
          </p:nvSpPr>
          <p:spPr>
            <a:xfrm>
              <a:off x="8781227" y="2245888"/>
              <a:ext cx="1865207" cy="1456901"/>
            </a:xfrm>
            <a:custGeom>
              <a:avLst/>
              <a:gdLst>
                <a:gd name="connsiteX0" fmla="*/ 86012 w 1587160"/>
                <a:gd name="connsiteY0" fmla="*/ 0 h 1282147"/>
                <a:gd name="connsiteX1" fmla="*/ 86012 w 1587160"/>
                <a:gd name="connsiteY1" fmla="*/ 0 h 1282147"/>
                <a:gd name="connsiteX2" fmla="*/ 453760 w 1587160"/>
                <a:gd name="connsiteY2" fmla="*/ 89452 h 1282147"/>
                <a:gd name="connsiteX3" fmla="*/ 811569 w 1587160"/>
                <a:gd name="connsiteY3" fmla="*/ 238539 h 1282147"/>
                <a:gd name="connsiteX4" fmla="*/ 1209134 w 1587160"/>
                <a:gd name="connsiteY4" fmla="*/ 228600 h 1282147"/>
                <a:gd name="connsiteX5" fmla="*/ 1149499 w 1587160"/>
                <a:gd name="connsiteY5" fmla="*/ 139147 h 1282147"/>
                <a:gd name="connsiteX6" fmla="*/ 1308525 w 1587160"/>
                <a:gd name="connsiteY6" fmla="*/ 238539 h 1282147"/>
                <a:gd name="connsiteX7" fmla="*/ 1507308 w 1587160"/>
                <a:gd name="connsiteY7" fmla="*/ 407504 h 1282147"/>
                <a:gd name="connsiteX8" fmla="*/ 1566943 w 1587160"/>
                <a:gd name="connsiteY8" fmla="*/ 566530 h 1282147"/>
                <a:gd name="connsiteX9" fmla="*/ 1517247 w 1587160"/>
                <a:gd name="connsiteY9" fmla="*/ 1113182 h 1282147"/>
                <a:gd name="connsiteX10" fmla="*/ 1388038 w 1587160"/>
                <a:gd name="connsiteY10" fmla="*/ 1133061 h 1282147"/>
                <a:gd name="connsiteX11" fmla="*/ 1050108 w 1587160"/>
                <a:gd name="connsiteY11" fmla="*/ 1232452 h 1282147"/>
                <a:gd name="connsiteX12" fmla="*/ 642604 w 1587160"/>
                <a:gd name="connsiteY12" fmla="*/ 1282147 h 1282147"/>
                <a:gd name="connsiteX13" fmla="*/ 473638 w 1587160"/>
                <a:gd name="connsiteY13" fmla="*/ 1252330 h 1282147"/>
                <a:gd name="connsiteX14" fmla="*/ 314612 w 1587160"/>
                <a:gd name="connsiteY14" fmla="*/ 1162878 h 1282147"/>
                <a:gd name="connsiteX15" fmla="*/ 105891 w 1587160"/>
                <a:gd name="connsiteY15" fmla="*/ 1063487 h 1282147"/>
                <a:gd name="connsiteX16" fmla="*/ 56195 w 1587160"/>
                <a:gd name="connsiteY16" fmla="*/ 218661 h 1282147"/>
                <a:gd name="connsiteX17" fmla="*/ 76073 w 1587160"/>
                <a:gd name="connsiteY17" fmla="*/ 149087 h 1282147"/>
                <a:gd name="connsiteX18" fmla="*/ 86012 w 1587160"/>
                <a:gd name="connsiteY18" fmla="*/ 0 h 128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87160" h="1282147">
                  <a:moveTo>
                    <a:pt x="86012" y="0"/>
                  </a:moveTo>
                  <a:lnTo>
                    <a:pt x="86012" y="0"/>
                  </a:lnTo>
                  <a:cubicBezTo>
                    <a:pt x="208595" y="29817"/>
                    <a:pt x="333914" y="50051"/>
                    <a:pt x="453760" y="89452"/>
                  </a:cubicBezTo>
                  <a:cubicBezTo>
                    <a:pt x="576505" y="129807"/>
                    <a:pt x="684498" y="215131"/>
                    <a:pt x="811569" y="238539"/>
                  </a:cubicBezTo>
                  <a:cubicBezTo>
                    <a:pt x="941939" y="262554"/>
                    <a:pt x="1076612" y="231913"/>
                    <a:pt x="1209134" y="228600"/>
                  </a:cubicBezTo>
                  <a:cubicBezTo>
                    <a:pt x="1189256" y="198782"/>
                    <a:pt x="1113841" y="135581"/>
                    <a:pt x="1149499" y="139147"/>
                  </a:cubicBezTo>
                  <a:cubicBezTo>
                    <a:pt x="1211699" y="145367"/>
                    <a:pt x="1259712" y="199489"/>
                    <a:pt x="1308525" y="238539"/>
                  </a:cubicBezTo>
                  <a:cubicBezTo>
                    <a:pt x="1475905" y="372443"/>
                    <a:pt x="1412611" y="312807"/>
                    <a:pt x="1507308" y="407504"/>
                  </a:cubicBezTo>
                  <a:cubicBezTo>
                    <a:pt x="1527186" y="460513"/>
                    <a:pt x="1553212" y="511607"/>
                    <a:pt x="1566943" y="566530"/>
                  </a:cubicBezTo>
                  <a:cubicBezTo>
                    <a:pt x="1608296" y="731944"/>
                    <a:pt x="1583497" y="977369"/>
                    <a:pt x="1517247" y="1113182"/>
                  </a:cubicBezTo>
                  <a:cubicBezTo>
                    <a:pt x="1498142" y="1152347"/>
                    <a:pt x="1430260" y="1122281"/>
                    <a:pt x="1388038" y="1133061"/>
                  </a:cubicBezTo>
                  <a:cubicBezTo>
                    <a:pt x="1274273" y="1162107"/>
                    <a:pt x="1165786" y="1212334"/>
                    <a:pt x="1050108" y="1232452"/>
                  </a:cubicBezTo>
                  <a:cubicBezTo>
                    <a:pt x="762665" y="1282441"/>
                    <a:pt x="898733" y="1267918"/>
                    <a:pt x="642604" y="1282147"/>
                  </a:cubicBezTo>
                  <a:cubicBezTo>
                    <a:pt x="586282" y="1272208"/>
                    <a:pt x="527387" y="1271875"/>
                    <a:pt x="473638" y="1252330"/>
                  </a:cubicBezTo>
                  <a:cubicBezTo>
                    <a:pt x="416480" y="1231546"/>
                    <a:pt x="371081" y="1185466"/>
                    <a:pt x="314612" y="1162878"/>
                  </a:cubicBezTo>
                  <a:cubicBezTo>
                    <a:pt x="176678" y="1107704"/>
                    <a:pt x="246547" y="1140208"/>
                    <a:pt x="105891" y="1063487"/>
                  </a:cubicBezTo>
                  <a:cubicBezTo>
                    <a:pt x="-78924" y="755460"/>
                    <a:pt x="28558" y="974089"/>
                    <a:pt x="56195" y="218661"/>
                  </a:cubicBezTo>
                  <a:cubicBezTo>
                    <a:pt x="57077" y="194558"/>
                    <a:pt x="68980" y="172140"/>
                    <a:pt x="76073" y="149087"/>
                  </a:cubicBezTo>
                  <a:cubicBezTo>
                    <a:pt x="88104" y="109986"/>
                    <a:pt x="84356" y="24848"/>
                    <a:pt x="860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Auditory cortex</a:t>
              </a:r>
              <a:endParaRPr lang="en-IE" sz="24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42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256" grpId="1"/>
      <p:bldP spid="259" grpId="0"/>
      <p:bldP spid="259" grpId="1"/>
      <p:bldP spid="262" grpId="0"/>
      <p:bldP spid="262" grpId="1"/>
      <p:bldP spid="265" grpId="0"/>
      <p:bldP spid="265" grpId="1"/>
      <p:bldP spid="268" grpId="0"/>
      <p:bldP spid="268" grpId="1"/>
      <p:bldP spid="274" grpId="0"/>
      <p:bldP spid="274" grpId="1"/>
      <p:bldP spid="272" grpId="0"/>
      <p:bldP spid="272" grpId="1"/>
      <p:bldP spid="277" grpId="0"/>
      <p:bldP spid="27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83583-7F3A-4DDD-B380-4C2C8EDF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Journey of Sound to the Brain">
            <a:hlinkClick r:id="" action="ppaction://media"/>
            <a:extLst>
              <a:ext uri="{FF2B5EF4-FFF2-40B4-BE49-F238E27FC236}">
                <a16:creationId xmlns:a16="http://schemas.microsoft.com/office/drawing/2014/main" id="{CF7DD5D9-182B-4DC8-9CEB-E9C66B6276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38" end="71681"/>
                  <p14:fade in="250"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6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44523D-1726-4E2F-84D7-CF655FF955B4}"/>
              </a:ext>
            </a:extLst>
          </p:cNvPr>
          <p:cNvSpPr txBox="1"/>
          <p:nvPr/>
        </p:nvSpPr>
        <p:spPr>
          <a:xfrm>
            <a:off x="63108" y="2998112"/>
            <a:ext cx="27422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2060"/>
                </a:solidFill>
              </a:rPr>
              <a:t>MEMORY</a:t>
            </a:r>
            <a:endParaRPr lang="en-IE" sz="50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A child with his hand on his chin&#10;&#10;Description automatically generated">
            <a:extLst>
              <a:ext uri="{FF2B5EF4-FFF2-40B4-BE49-F238E27FC236}">
                <a16:creationId xmlns:a16="http://schemas.microsoft.com/office/drawing/2014/main" id="{DC535093-88DB-E6CF-C8DA-7C54702CE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539" y="1259632"/>
            <a:ext cx="8613349" cy="43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30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37CDE7-DBD8-9039-869D-8D6D44163F1F}"/>
              </a:ext>
            </a:extLst>
          </p:cNvPr>
          <p:cNvSpPr txBox="1"/>
          <p:nvPr/>
        </p:nvSpPr>
        <p:spPr>
          <a:xfrm>
            <a:off x="2158925" y="123702"/>
            <a:ext cx="7874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>
                <a:solidFill>
                  <a:srgbClr val="002060"/>
                </a:solidFill>
              </a:rPr>
              <a:t>Short term memory</a:t>
            </a:r>
          </a:p>
        </p:txBody>
      </p:sp>
      <p:pic>
        <p:nvPicPr>
          <p:cNvPr id="4" name="Picture 3" descr="A close-up of a brain&#10;&#10;Description automatically generated">
            <a:extLst>
              <a:ext uri="{FF2B5EF4-FFF2-40B4-BE49-F238E27FC236}">
                <a16:creationId xmlns:a16="http://schemas.microsoft.com/office/drawing/2014/main" id="{B8D48C9A-8715-3FD0-7F11-5C6F40307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/>
          <a:stretch/>
        </p:blipFill>
        <p:spPr>
          <a:xfrm>
            <a:off x="247475" y="1428675"/>
            <a:ext cx="11481786" cy="40006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3C0AD9-1FD5-68F2-5776-F4BDF307FCA8}"/>
              </a:ext>
            </a:extLst>
          </p:cNvPr>
          <p:cNvSpPr/>
          <p:nvPr/>
        </p:nvSpPr>
        <p:spPr>
          <a:xfrm>
            <a:off x="-1" y="6516366"/>
            <a:ext cx="6924583" cy="341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From: </a:t>
            </a:r>
            <a:r>
              <a:rPr lang="en-US" sz="1100" dirty="0" err="1">
                <a:solidFill>
                  <a:schemeClr val="tx1"/>
                </a:solidFill>
              </a:rPr>
              <a:t>eLife</a:t>
            </a:r>
            <a:r>
              <a:rPr lang="en-US" sz="1100" dirty="0">
                <a:solidFill>
                  <a:schemeClr val="tx1"/>
                </a:solidFill>
              </a:rPr>
              <a:t>: </a:t>
            </a:r>
            <a:r>
              <a:rPr lang="en-US" sz="1100" i="0" dirty="0">
                <a:solidFill>
                  <a:srgbClr val="212121"/>
                </a:solidFill>
                <a:effectLst/>
                <a:ea typeface="Noto Sans" panose="020B0502040504020204" pitchFamily="34" charset="0"/>
                <a:cs typeface="Noto Sans" panose="020B0502040504020204" pitchFamily="34" charset="0"/>
              </a:rPr>
              <a:t>Information flows from hippocampus to auditory cortex during replay of verbal working memory items </a:t>
            </a:r>
            <a:endParaRPr lang="en-IE" sz="1100" i="1" dirty="0">
              <a:solidFill>
                <a:schemeClr val="tx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11289D7-AE99-EA4D-A3AF-2247C18042B0}"/>
              </a:ext>
            </a:extLst>
          </p:cNvPr>
          <p:cNvCxnSpPr/>
          <p:nvPr/>
        </p:nvCxnSpPr>
        <p:spPr>
          <a:xfrm flipH="1">
            <a:off x="3551068" y="4128117"/>
            <a:ext cx="71021" cy="16334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C754D44-3B7F-E644-7D79-B569E0C7828E}"/>
              </a:ext>
            </a:extLst>
          </p:cNvPr>
          <p:cNvSpPr txBox="1"/>
          <p:nvPr/>
        </p:nvSpPr>
        <p:spPr>
          <a:xfrm>
            <a:off x="2425854" y="5707028"/>
            <a:ext cx="22504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500" b="1" dirty="0">
                <a:solidFill>
                  <a:srgbClr val="002060"/>
                </a:solidFill>
              </a:rPr>
              <a:t>Auditory cortex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67D7E0-B144-F534-2FC5-929FA76F7408}"/>
              </a:ext>
            </a:extLst>
          </p:cNvPr>
          <p:cNvCxnSpPr/>
          <p:nvPr/>
        </p:nvCxnSpPr>
        <p:spPr>
          <a:xfrm flipH="1">
            <a:off x="9415933" y="4182013"/>
            <a:ext cx="71021" cy="16334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E70273-D3ED-09EF-50AD-5038CFA6983E}"/>
              </a:ext>
            </a:extLst>
          </p:cNvPr>
          <p:cNvSpPr txBox="1"/>
          <p:nvPr/>
        </p:nvSpPr>
        <p:spPr>
          <a:xfrm>
            <a:off x="8426134" y="5810967"/>
            <a:ext cx="20583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500" b="1" dirty="0">
                <a:solidFill>
                  <a:srgbClr val="002060"/>
                </a:solidFill>
              </a:rPr>
              <a:t>Hippocampus</a:t>
            </a:r>
          </a:p>
        </p:txBody>
      </p:sp>
    </p:spTree>
    <p:extLst>
      <p:ext uri="{BB962C8B-B14F-4D97-AF65-F5344CB8AC3E}">
        <p14:creationId xmlns:p14="http://schemas.microsoft.com/office/powerpoint/2010/main" val="130526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44523D-1726-4E2F-84D7-CF655FF955B4}"/>
              </a:ext>
            </a:extLst>
          </p:cNvPr>
          <p:cNvSpPr txBox="1"/>
          <p:nvPr/>
        </p:nvSpPr>
        <p:spPr>
          <a:xfrm>
            <a:off x="80864" y="2998112"/>
            <a:ext cx="27422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2060"/>
                </a:solidFill>
              </a:rPr>
              <a:t>TINNITUS</a:t>
            </a:r>
            <a:endParaRPr lang="en-IE" sz="50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A close up of a ear&#10;&#10;Description automatically generated">
            <a:extLst>
              <a:ext uri="{FF2B5EF4-FFF2-40B4-BE49-F238E27FC236}">
                <a16:creationId xmlns:a16="http://schemas.microsoft.com/office/drawing/2014/main" id="{72BA71AB-5E08-E76E-09FB-13E928412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69" y="1667691"/>
            <a:ext cx="8708571" cy="352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85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37CDE7-DBD8-9039-869D-8D6D44163F1F}"/>
              </a:ext>
            </a:extLst>
          </p:cNvPr>
          <p:cNvSpPr txBox="1"/>
          <p:nvPr/>
        </p:nvSpPr>
        <p:spPr>
          <a:xfrm>
            <a:off x="2158925" y="123702"/>
            <a:ext cx="7874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>
                <a:solidFill>
                  <a:srgbClr val="002060"/>
                </a:solidFill>
              </a:rPr>
              <a:t>Tinnitus</a:t>
            </a:r>
          </a:p>
        </p:txBody>
      </p:sp>
      <p:pic>
        <p:nvPicPr>
          <p:cNvPr id="40" name="Picture 39" descr="Diagram&#10;&#10;Description automatically generated">
            <a:extLst>
              <a:ext uri="{FF2B5EF4-FFF2-40B4-BE49-F238E27FC236}">
                <a16:creationId xmlns:a16="http://schemas.microsoft.com/office/drawing/2014/main" id="{8034C698-9584-E3A4-FBEE-AF13B133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07" t="14512" r="584" b="22819"/>
          <a:stretch/>
        </p:blipFill>
        <p:spPr>
          <a:xfrm>
            <a:off x="4483341" y="1466321"/>
            <a:ext cx="3225317" cy="2943688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3453F3E6-D7BE-BE28-536D-EDA8F480DF1E}"/>
              </a:ext>
            </a:extLst>
          </p:cNvPr>
          <p:cNvSpPr/>
          <p:nvPr/>
        </p:nvSpPr>
        <p:spPr>
          <a:xfrm rot="20917385">
            <a:off x="6071012" y="2511097"/>
            <a:ext cx="764162" cy="263761"/>
          </a:xfrm>
          <a:prstGeom prst="ellipse">
            <a:avLst/>
          </a:prstGeom>
          <a:solidFill>
            <a:srgbClr val="7E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AC</a:t>
            </a:r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3CFA4BEB-8C42-B9F5-065B-9A9758F21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" t="14512" r="50000" b="22819"/>
          <a:stretch/>
        </p:blipFill>
        <p:spPr>
          <a:xfrm>
            <a:off x="8510428" y="1466321"/>
            <a:ext cx="3181730" cy="2830642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E154AF7C-7042-952F-2BCE-A3A73EE95855}"/>
              </a:ext>
            </a:extLst>
          </p:cNvPr>
          <p:cNvSpPr/>
          <p:nvPr/>
        </p:nvSpPr>
        <p:spPr>
          <a:xfrm rot="20445672">
            <a:off x="9728117" y="2763567"/>
            <a:ext cx="678285" cy="250415"/>
          </a:xfrm>
          <a:prstGeom prst="ellipse">
            <a:avLst/>
          </a:prstGeom>
          <a:solidFill>
            <a:srgbClr val="7E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PHC</a:t>
            </a:r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02E7B95-4113-3666-92A5-27CAA218A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82" y="4396525"/>
            <a:ext cx="4675546" cy="2337773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55A406BD-DE29-19D8-6D1A-F7E690FF7217}"/>
              </a:ext>
            </a:extLst>
          </p:cNvPr>
          <p:cNvSpPr/>
          <p:nvPr/>
        </p:nvSpPr>
        <p:spPr>
          <a:xfrm>
            <a:off x="3834882" y="6419461"/>
            <a:ext cx="4675545" cy="314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Normal hearing                   </a:t>
            </a:r>
            <a:r>
              <a:rPr lang="en-IE" b="1" dirty="0" err="1">
                <a:solidFill>
                  <a:srgbClr val="002060"/>
                </a:solidFill>
              </a:rPr>
              <a:t>Hearing</a:t>
            </a:r>
            <a:r>
              <a:rPr lang="en-IE" b="1" dirty="0">
                <a:solidFill>
                  <a:srgbClr val="002060"/>
                </a:solidFill>
              </a:rPr>
              <a:t> loss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C3A4889-AA32-D9CD-021D-D64772AB21B9}"/>
              </a:ext>
            </a:extLst>
          </p:cNvPr>
          <p:cNvGrpSpPr/>
          <p:nvPr/>
        </p:nvGrpSpPr>
        <p:grpSpPr>
          <a:xfrm>
            <a:off x="502952" y="1522844"/>
            <a:ext cx="3181730" cy="2830642"/>
            <a:chOff x="502952" y="1522844"/>
            <a:chExt cx="3181730" cy="283064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1DBC16F-2564-3581-AF81-2971F26D2ABD}"/>
                </a:ext>
              </a:extLst>
            </p:cNvPr>
            <p:cNvGrpSpPr/>
            <p:nvPr/>
          </p:nvGrpSpPr>
          <p:grpSpPr>
            <a:xfrm>
              <a:off x="502952" y="1522844"/>
              <a:ext cx="3181730" cy="2830642"/>
              <a:chOff x="546357" y="1303221"/>
              <a:chExt cx="3181730" cy="2830642"/>
            </a:xfrm>
          </p:grpSpPr>
          <p:pic>
            <p:nvPicPr>
              <p:cNvPr id="37" name="Picture 36" descr="Diagram&#10;&#10;Description automatically generated">
                <a:extLst>
                  <a:ext uri="{FF2B5EF4-FFF2-40B4-BE49-F238E27FC236}">
                    <a16:creationId xmlns:a16="http://schemas.microsoft.com/office/drawing/2014/main" id="{4378277D-311D-75F8-22BE-50A1FB6914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" t="14512" r="50000" b="22819"/>
              <a:stretch/>
            </p:blipFill>
            <p:spPr>
              <a:xfrm>
                <a:off x="546357" y="1303221"/>
                <a:ext cx="3181730" cy="2830642"/>
              </a:xfrm>
              <a:prstGeom prst="rect">
                <a:avLst/>
              </a:prstGeom>
            </p:spPr>
          </p:pic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D45B696-F63B-FDBE-950C-29A473005EC3}"/>
                  </a:ext>
                </a:extLst>
              </p:cNvPr>
              <p:cNvSpPr/>
              <p:nvPr/>
            </p:nvSpPr>
            <p:spPr>
              <a:xfrm rot="21397656">
                <a:off x="723268" y="2023749"/>
                <a:ext cx="653534" cy="49999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b="1" dirty="0">
                    <a:solidFill>
                      <a:schemeClr val="tx1"/>
                    </a:solidFill>
                  </a:rPr>
                  <a:t>PFC</a:t>
                </a:r>
                <a:endParaRPr lang="en-IE" sz="1300" b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F4EF9CD-014F-7403-2FCD-6E540401FDB8}"/>
                </a:ext>
              </a:extLst>
            </p:cNvPr>
            <p:cNvCxnSpPr/>
            <p:nvPr/>
          </p:nvCxnSpPr>
          <p:spPr>
            <a:xfrm>
              <a:off x="802433" y="2762161"/>
              <a:ext cx="0" cy="66683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21B794E-87E8-15B8-CC42-D9014D6839E8}"/>
                </a:ext>
              </a:extLst>
            </p:cNvPr>
            <p:cNvCxnSpPr/>
            <p:nvPr/>
          </p:nvCxnSpPr>
          <p:spPr>
            <a:xfrm>
              <a:off x="1006630" y="2785320"/>
              <a:ext cx="0" cy="66683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D9CD59D-30A6-03F6-21A7-33A0C1EB1575}"/>
                </a:ext>
              </a:extLst>
            </p:cNvPr>
            <p:cNvCxnSpPr/>
            <p:nvPr/>
          </p:nvCxnSpPr>
          <p:spPr>
            <a:xfrm>
              <a:off x="1244082" y="2762160"/>
              <a:ext cx="0" cy="66683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301E66DC-8AF3-C1C9-E5B8-A0A19F09FDCB}"/>
              </a:ext>
            </a:extLst>
          </p:cNvPr>
          <p:cNvSpPr/>
          <p:nvPr/>
        </p:nvSpPr>
        <p:spPr>
          <a:xfrm rot="21397656">
            <a:off x="8572040" y="2202990"/>
            <a:ext cx="653534" cy="499999"/>
          </a:xfrm>
          <a:prstGeom prst="ellipse">
            <a:avLst/>
          </a:prstGeom>
          <a:solidFill>
            <a:srgbClr val="7E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PFC</a:t>
            </a:r>
            <a:endParaRPr lang="en-IE" sz="1300" b="1" dirty="0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D51BC58-513E-AC1D-3C3B-E505657C3F5F}"/>
              </a:ext>
            </a:extLst>
          </p:cNvPr>
          <p:cNvSpPr txBox="1"/>
          <p:nvPr/>
        </p:nvSpPr>
        <p:spPr>
          <a:xfrm>
            <a:off x="1124712" y="1018150"/>
            <a:ext cx="18020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500" b="1" dirty="0">
                <a:solidFill>
                  <a:srgbClr val="002060"/>
                </a:solidFill>
              </a:rPr>
              <a:t>No Tinnitus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B79B257-560C-681B-E76B-5FF259C71720}"/>
              </a:ext>
            </a:extLst>
          </p:cNvPr>
          <p:cNvSpPr txBox="1"/>
          <p:nvPr/>
        </p:nvSpPr>
        <p:spPr>
          <a:xfrm>
            <a:off x="7028688" y="1026426"/>
            <a:ext cx="18020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500" b="1" dirty="0">
                <a:solidFill>
                  <a:srgbClr val="002060"/>
                </a:solidFill>
              </a:rPr>
              <a:t>Tinnitus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B1F9184-E045-A3D0-4A29-E22BE487A57C}"/>
              </a:ext>
            </a:extLst>
          </p:cNvPr>
          <p:cNvSpPr txBox="1"/>
          <p:nvPr/>
        </p:nvSpPr>
        <p:spPr>
          <a:xfrm>
            <a:off x="247475" y="5103746"/>
            <a:ext cx="3303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PFC = Prefrontal cortex</a:t>
            </a:r>
          </a:p>
          <a:p>
            <a:r>
              <a:rPr lang="en-US" dirty="0"/>
              <a:t>AC = Auditory Cortex</a:t>
            </a:r>
          </a:p>
          <a:p>
            <a:r>
              <a:rPr lang="en-IE" dirty="0"/>
              <a:t>PHC = </a:t>
            </a:r>
            <a:r>
              <a:rPr lang="en-IE" dirty="0" err="1"/>
              <a:t>Parahippocampus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673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4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4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2" animBg="1"/>
      <p:bldP spid="43" grpId="0" animBg="1"/>
      <p:bldP spid="43" grpId="1" animBg="1"/>
      <p:bldP spid="58" grpId="0" animBg="1"/>
      <p:bldP spid="60" grpId="0"/>
      <p:bldP spid="6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0</TotalTime>
  <Words>162</Words>
  <Application>Microsoft Office PowerPoint</Application>
  <PresentationFormat>Widescreen</PresentationFormat>
  <Paragraphs>59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Research Stories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Anusha Mohan</dc:creator>
  <cp:lastModifiedBy>Anusha Mohan</cp:lastModifiedBy>
  <cp:revision>31</cp:revision>
  <dcterms:created xsi:type="dcterms:W3CDTF">2022-03-11T05:01:38Z</dcterms:created>
  <dcterms:modified xsi:type="dcterms:W3CDTF">2023-10-18T07:01:22Z</dcterms:modified>
</cp:coreProperties>
</file>